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handoutMasterIdLst>
    <p:handoutMasterId r:id="rId34"/>
  </p:handoutMasterIdLst>
  <p:sldIdLst>
    <p:sldId id="435" r:id="rId2"/>
    <p:sldId id="456" r:id="rId3"/>
    <p:sldId id="436" r:id="rId4"/>
    <p:sldId id="457" r:id="rId5"/>
    <p:sldId id="459" r:id="rId6"/>
    <p:sldId id="460" r:id="rId7"/>
    <p:sldId id="462" r:id="rId8"/>
    <p:sldId id="458" r:id="rId9"/>
    <p:sldId id="463" r:id="rId10"/>
    <p:sldId id="464" r:id="rId11"/>
    <p:sldId id="466" r:id="rId12"/>
    <p:sldId id="469" r:id="rId13"/>
    <p:sldId id="470" r:id="rId14"/>
    <p:sldId id="414" r:id="rId15"/>
    <p:sldId id="415" r:id="rId16"/>
    <p:sldId id="416" r:id="rId17"/>
    <p:sldId id="420" r:id="rId18"/>
    <p:sldId id="472" r:id="rId19"/>
    <p:sldId id="476" r:id="rId20"/>
    <p:sldId id="474" r:id="rId21"/>
    <p:sldId id="423" r:id="rId22"/>
    <p:sldId id="424" r:id="rId23"/>
    <p:sldId id="477" r:id="rId24"/>
    <p:sldId id="505" r:id="rId25"/>
    <p:sldId id="506" r:id="rId26"/>
    <p:sldId id="426" r:id="rId27"/>
    <p:sldId id="428" r:id="rId28"/>
    <p:sldId id="479" r:id="rId29"/>
    <p:sldId id="430" r:id="rId30"/>
    <p:sldId id="431" r:id="rId31"/>
    <p:sldId id="494" r:id="rId32"/>
  </p:sldIdLst>
  <p:sldSz cx="9144000" cy="6858000" type="screen4x3"/>
  <p:notesSz cx="7010400" cy="92964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Constantia" panose="02030602050306030303" pitchFamily="18" charset="0"/>
      <p:regular r:id="rId40"/>
      <p:bold r:id="rId41"/>
      <p:italic r:id="rId42"/>
      <p:boldItalic r:id="rId43"/>
    </p:embeddedFont>
    <p:embeddedFont>
      <p:font typeface="Wingdings 2" panose="05020102010507070707" pitchFamily="18" charset="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94660"/>
  </p:normalViewPr>
  <p:slideViewPr>
    <p:cSldViewPr>
      <p:cViewPr>
        <p:scale>
          <a:sx n="75" d="100"/>
          <a:sy n="75" d="100"/>
        </p:scale>
        <p:origin x="103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3/31/2021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‹Nº›</a:t>
            </a:fld>
            <a:endParaRPr lang="en-US"/>
          </a:p>
        </p:txBody>
      </p:sp>
    </p:spTree>
    <p:extLst>
      <p:ext uri="{BB962C8B-B14F-4D97-AF65-F5344CB8AC3E}">
        <p14:creationId xmlns:p14="http://schemas.microsoft.com/office/powerpoint/2010/main" val="131672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3/31/2021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‹Nº›</a:t>
            </a:fld>
            <a:endParaRPr lang="en-US"/>
          </a:p>
        </p:txBody>
      </p:sp>
    </p:spTree>
    <p:extLst>
      <p:ext uri="{BB962C8B-B14F-4D97-AF65-F5344CB8AC3E}">
        <p14:creationId xmlns:p14="http://schemas.microsoft.com/office/powerpoint/2010/main" val="389163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3/31/2021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3/31/2021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7.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5.png"/><Relationship Id="rId5" Type="http://schemas.openxmlformats.org/officeDocument/2006/relationships/tags" Target="../tags/tag15.xml"/><Relationship Id="rId10" Type="http://schemas.openxmlformats.org/officeDocument/2006/relationships/image" Target="../media/image14.png"/><Relationship Id="rId4" Type="http://schemas.openxmlformats.org/officeDocument/2006/relationships/tags" Target="../tags/tag14.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9.xml"/><Relationship Id="rId7" Type="http://schemas.openxmlformats.org/officeDocument/2006/relationships/image" Target="../media/image1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23.png"/><Relationship Id="rId5" Type="http://schemas.openxmlformats.org/officeDocument/2006/relationships/tags" Target="../tags/tag25.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tags" Target="../tags/tag24.xml"/><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0.xml"/><Relationship Id="rId7" Type="http://schemas.openxmlformats.org/officeDocument/2006/relationships/image" Target="../media/image3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Recurrencias</a:t>
            </a:r>
            <a:endParaRPr lang="en-US" dirty="0"/>
          </a:p>
        </p:txBody>
      </p:sp>
      <p:sp>
        <p:nvSpPr>
          <p:cNvPr id="3" name="Content Placeholder 2"/>
          <p:cNvSpPr>
            <a:spLocks noGrp="1"/>
          </p:cNvSpPr>
          <p:nvPr>
            <p:ph idx="1"/>
          </p:nvPr>
        </p:nvSpPr>
        <p:spPr/>
        <p:txBody>
          <a:bodyPr>
            <a:normAutofit/>
          </a:bodyPr>
          <a:lstStyle/>
          <a:p>
            <a:pPr>
              <a:buNone/>
            </a:pPr>
            <a:r>
              <a:rPr lang="en-US" b="1" dirty="0" err="1"/>
              <a:t>Definición</a:t>
            </a:r>
            <a:r>
              <a:rPr lang="en-US" b="1" dirty="0"/>
              <a:t>: </a:t>
            </a:r>
            <a:r>
              <a:rPr lang="es-ES" dirty="0"/>
              <a:t>Una relación de recurrencia para la sucesión </a:t>
            </a:r>
            <a:r>
              <a:rPr lang="en-US" dirty="0"/>
              <a:t> {</a:t>
            </a:r>
            <a:r>
              <a:rPr lang="en-US" i="1" dirty="0"/>
              <a:t>a</a:t>
            </a:r>
            <a:r>
              <a:rPr lang="en-US" i="1" baseline="-25000" dirty="0"/>
              <a:t>n</a:t>
            </a:r>
            <a:r>
              <a:rPr lang="en-US" dirty="0"/>
              <a:t>}</a:t>
            </a:r>
            <a:r>
              <a:rPr lang="es-ES" dirty="0"/>
              <a:t> es una ecuación que expresa </a:t>
            </a:r>
            <a:r>
              <a:rPr lang="en-US" i="1" dirty="0"/>
              <a:t>a</a:t>
            </a:r>
            <a:r>
              <a:rPr lang="en-US" i="1" baseline="-25000" dirty="0"/>
              <a:t>n</a:t>
            </a:r>
            <a:r>
              <a:rPr lang="en-US" dirty="0"/>
              <a:t> </a:t>
            </a:r>
            <a:r>
              <a:rPr lang="es-ES" dirty="0"/>
              <a:t>en términos de uno o varios términos precedentes de la sucesión </a:t>
            </a:r>
            <a:r>
              <a:rPr lang="en-US" i="1" dirty="0"/>
              <a:t>a</a:t>
            </a:r>
            <a:r>
              <a:rPr lang="en-US" i="1" baseline="-25000" dirty="0"/>
              <a:t>0</a:t>
            </a:r>
            <a:r>
              <a:rPr lang="en-US" i="1" dirty="0"/>
              <a:t>, a</a:t>
            </a:r>
            <a:r>
              <a:rPr lang="en-US" i="1" baseline="-25000" dirty="0"/>
              <a:t>1</a:t>
            </a:r>
            <a:r>
              <a:rPr lang="en-US" i="1" dirty="0"/>
              <a:t>, …, a</a:t>
            </a:r>
            <a:r>
              <a:rPr lang="en-US" i="1" baseline="-25000" dirty="0"/>
              <a:t>n-1</a:t>
            </a:r>
            <a:r>
              <a:rPr lang="en-US" dirty="0"/>
              <a:t>, para </a:t>
            </a:r>
            <a:r>
              <a:rPr lang="en-US" dirty="0" err="1"/>
              <a:t>todo</a:t>
            </a:r>
            <a:r>
              <a:rPr lang="en-US" dirty="0"/>
              <a:t> </a:t>
            </a:r>
            <a:r>
              <a:rPr lang="en-US" dirty="0" err="1"/>
              <a:t>entero</a:t>
            </a:r>
            <a:r>
              <a:rPr lang="en-US" dirty="0"/>
              <a:t> </a:t>
            </a:r>
            <a:r>
              <a:rPr lang="en-US" i="1" dirty="0"/>
              <a:t>n</a:t>
            </a:r>
            <a:r>
              <a:rPr lang="en-US" dirty="0"/>
              <a:t> con </a:t>
            </a:r>
            <a:r>
              <a:rPr lang="en-US" i="1" dirty="0"/>
              <a:t>n ≥ n</a:t>
            </a:r>
            <a:r>
              <a:rPr lang="en-US" i="1" baseline="-25000" dirty="0"/>
              <a:t>0</a:t>
            </a:r>
            <a:r>
              <a:rPr lang="en-US" dirty="0"/>
              <a:t>, </a:t>
            </a:r>
            <a:r>
              <a:rPr lang="en-US" dirty="0" err="1"/>
              <a:t>donde</a:t>
            </a:r>
            <a:r>
              <a:rPr lang="en-US" dirty="0"/>
              <a:t> </a:t>
            </a:r>
            <a:r>
              <a:rPr lang="en-US" i="1" dirty="0"/>
              <a:t>n</a:t>
            </a:r>
            <a:r>
              <a:rPr lang="en-US" i="1" baseline="-25000" dirty="0"/>
              <a:t>0</a:t>
            </a:r>
            <a:r>
              <a:rPr lang="en-US" dirty="0"/>
              <a:t> </a:t>
            </a:r>
            <a:r>
              <a:rPr lang="es-ES" dirty="0"/>
              <a:t>es un entero no negativo.</a:t>
            </a:r>
            <a:endParaRPr lang="en-US" dirty="0"/>
          </a:p>
          <a:p>
            <a:r>
              <a:rPr lang="es-ES" dirty="0"/>
              <a:t>Una sucesión se llama </a:t>
            </a:r>
            <a:r>
              <a:rPr lang="es-ES" i="1" dirty="0"/>
              <a:t>solución</a:t>
            </a:r>
            <a:r>
              <a:rPr lang="es-ES" dirty="0"/>
              <a:t> de una relación de recurrencia si sus términos satisfacen la relación de recurrencia. Las condiciones iniciales para una sucesión especifican los términos que preceden al primer término de la recurrencia.</a:t>
            </a:r>
            <a:endParaRPr lang="en-US" dirty="0"/>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Sucesiones</a:t>
            </a:r>
            <a:r>
              <a:rPr lang="en-US" dirty="0"/>
              <a:t> con </a:t>
            </a:r>
            <a:r>
              <a:rPr lang="en-US" dirty="0" err="1"/>
              <a:t>enteros</a:t>
            </a:r>
            <a:endParaRPr lang="en-US" dirty="0"/>
          </a:p>
        </p:txBody>
      </p:sp>
      <p:sp>
        <p:nvSpPr>
          <p:cNvPr id="3" name="Content Placeholder 2"/>
          <p:cNvSpPr>
            <a:spLocks noGrp="1"/>
          </p:cNvSpPr>
          <p:nvPr>
            <p:ph idx="1"/>
          </p:nvPr>
        </p:nvSpPr>
        <p:spPr/>
        <p:txBody>
          <a:bodyPr>
            <a:normAutofit lnSpcReduction="10000"/>
          </a:bodyPr>
          <a:lstStyle/>
          <a:p>
            <a:r>
              <a:rPr lang="es-ES" dirty="0"/>
              <a:t>Conocidos algunos términos de la sucesión, intentamos encontrar el término general. </a:t>
            </a:r>
          </a:p>
          <a:p>
            <a:r>
              <a:rPr lang="es-ES" dirty="0"/>
              <a:t>Estudiamos si aparecen términos repetidos </a:t>
            </a:r>
            <a:endParaRPr lang="en-US" dirty="0"/>
          </a:p>
          <a:p>
            <a:pPr lvl="1"/>
            <a:r>
              <a:rPr lang="es-ES" dirty="0"/>
              <a:t>estudiamos si se puede obtener un término del previo obtener sumando o multiplicando por una razón.</a:t>
            </a:r>
          </a:p>
          <a:p>
            <a:pPr lvl="1"/>
            <a:r>
              <a:rPr lang="es-ES" dirty="0"/>
              <a:t>Estudiamos si se puede obtener el término siguiente combinando los previos de alguna manera.</a:t>
            </a:r>
          </a:p>
          <a:p>
            <a:pPr lvl="1"/>
            <a:r>
              <a:rPr lang="es-ES" dirty="0"/>
              <a:t>Buscamos ciclos de repetición entre los términos, si los hay.</a:t>
            </a:r>
            <a:endParaRPr lang="en-US" dirty="0"/>
          </a:p>
          <a:p>
            <a:pPr lvl="1"/>
            <a:r>
              <a:rPr lang="es-ES" dirty="0"/>
              <a:t>Estudiamos si podemos identificar la sucesión dada con una ya conocida.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 Sucesiones con enteros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   </a:t>
            </a:r>
            <a:r>
              <a:rPr lang="es-ES" b="1" dirty="0"/>
              <a:t>Ejemplo </a:t>
            </a:r>
            <a:r>
              <a:rPr lang="en-US" b="1" dirty="0"/>
              <a:t> </a:t>
            </a:r>
            <a:r>
              <a:rPr lang="en-US" b="1" dirty="0">
                <a:latin typeface="Cambria Math" pitchFamily="18" charset="0"/>
                <a:ea typeface="Cambria Math" pitchFamily="18" charset="0"/>
              </a:rPr>
              <a:t>1</a:t>
            </a:r>
            <a:r>
              <a:rPr lang="en-US" dirty="0"/>
              <a:t>: </a:t>
            </a:r>
            <a:r>
              <a:rPr lang="es-ES" dirty="0"/>
              <a:t>Encuentra una fórmula para la sucesión cuyos 5 primeros términos son </a:t>
            </a:r>
            <a:r>
              <a:rPr lang="en-US" dirty="0">
                <a:latin typeface="Cambria Math" pitchFamily="18" charset="0"/>
                <a:ea typeface="Cambria Math" pitchFamily="18" charset="0"/>
              </a:rPr>
              <a:t>1, ½, ¼, 1/8, 1/16</a:t>
            </a:r>
          </a:p>
          <a:p>
            <a:pPr>
              <a:buNone/>
            </a:pPr>
            <a:r>
              <a:rPr lang="en-US" b="1" dirty="0">
                <a:latin typeface="Cambria Math" pitchFamily="18" charset="0"/>
                <a:ea typeface="Cambria Math" pitchFamily="18" charset="0"/>
              </a:rPr>
              <a:t>    </a:t>
            </a:r>
            <a:r>
              <a:rPr lang="en-US" b="1" dirty="0" err="1">
                <a:ea typeface="Cambria Math" pitchFamily="18" charset="0"/>
              </a:rPr>
              <a:t>Solución</a:t>
            </a:r>
            <a:r>
              <a:rPr lang="en-US" b="1" dirty="0">
                <a:latin typeface="Cambria Math" pitchFamily="18" charset="0"/>
                <a:ea typeface="Cambria Math" pitchFamily="18" charset="0"/>
              </a:rPr>
              <a:t>: </a:t>
            </a:r>
            <a:r>
              <a:rPr lang="es-ES" dirty="0">
                <a:latin typeface="Cambria Math" pitchFamily="18" charset="0"/>
                <a:ea typeface="Cambria Math" pitchFamily="18" charset="0"/>
              </a:rPr>
              <a:t>Obsérvese que los denominadores son potencias de </a:t>
            </a:r>
            <a:r>
              <a:rPr lang="en-US" dirty="0">
                <a:latin typeface="Cambria Math" pitchFamily="18" charset="0"/>
                <a:ea typeface="Cambria Math" pitchFamily="18" charset="0"/>
              </a:rPr>
              <a:t>2. </a:t>
            </a:r>
            <a:r>
              <a:rPr lang="es-ES" dirty="0">
                <a:latin typeface="Cambria Math" pitchFamily="18" charset="0"/>
                <a:ea typeface="Cambria Math" pitchFamily="18" charset="0"/>
              </a:rPr>
              <a:t>La sucesión </a:t>
            </a:r>
            <a:r>
              <a:rPr lang="en-US" dirty="0">
                <a:latin typeface="Cambria Math" pitchFamily="18" charset="0"/>
                <a:ea typeface="Cambria Math" pitchFamily="18" charset="0"/>
              </a:rPr>
              <a:t>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1/2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s-ES" i="1" dirty="0">
                <a:latin typeface="Cambria Math" pitchFamily="18" charset="0"/>
                <a:ea typeface="Cambria Math" pitchFamily="18" charset="0"/>
              </a:rPr>
              <a:t>es un candidato</a:t>
            </a:r>
            <a:r>
              <a:rPr lang="en-US" dirty="0">
                <a:latin typeface="Cambria Math" pitchFamily="18" charset="0"/>
                <a:ea typeface="Cambria Math" pitchFamily="18" charset="0"/>
              </a:rPr>
              <a:t>. </a:t>
            </a:r>
            <a:r>
              <a:rPr lang="es-ES" dirty="0">
                <a:latin typeface="Cambria Math" pitchFamily="18" charset="0"/>
                <a:ea typeface="Cambria Math" pitchFamily="18" charset="0"/>
              </a:rPr>
              <a:t>Se trata de una progresión geométrica con término inicial </a:t>
            </a:r>
            <a:r>
              <a:rPr lang="en-US" dirty="0">
                <a:latin typeface="Cambria Math" pitchFamily="18" charset="0"/>
                <a:ea typeface="Cambria Math" pitchFamily="18" charset="0"/>
              </a:rPr>
              <a:t> </a:t>
            </a:r>
            <a:r>
              <a:rPr lang="en-US" i="1" dirty="0">
                <a:latin typeface="Cambria Math" pitchFamily="18" charset="0"/>
                <a:ea typeface="Cambria Math" pitchFamily="18" charset="0"/>
              </a:rPr>
              <a:t>a </a:t>
            </a:r>
            <a:r>
              <a:rPr lang="en-US" dirty="0">
                <a:latin typeface="Cambria Math" pitchFamily="18" charset="0"/>
                <a:ea typeface="Cambria Math" pitchFamily="18" charset="0"/>
              </a:rPr>
              <a:t>= 1</a:t>
            </a:r>
            <a:r>
              <a:rPr lang="en-US" i="1" dirty="0">
                <a:latin typeface="Cambria Math" pitchFamily="18" charset="0"/>
                <a:ea typeface="Cambria Math" pitchFamily="18" charset="0"/>
              </a:rPr>
              <a:t> </a:t>
            </a:r>
            <a:r>
              <a:rPr lang="es-ES" i="1" dirty="0">
                <a:latin typeface="Cambria Math" pitchFamily="18" charset="0"/>
                <a:ea typeface="Cambria Math" pitchFamily="18" charset="0"/>
              </a:rPr>
              <a:t>y razón </a:t>
            </a:r>
            <a:r>
              <a:rPr lang="en-US" i="1" dirty="0">
                <a:latin typeface="Cambria Math" pitchFamily="18" charset="0"/>
                <a:ea typeface="Cambria Math" pitchFamily="18" charset="0"/>
              </a:rPr>
              <a:t>r </a:t>
            </a:r>
            <a:r>
              <a:rPr lang="en-US" dirty="0">
                <a:latin typeface="Cambria Math" pitchFamily="18" charset="0"/>
                <a:ea typeface="Cambria Math" pitchFamily="18" charset="0"/>
              </a:rPr>
              <a:t>= ½.</a:t>
            </a:r>
          </a:p>
          <a:p>
            <a:pPr>
              <a:buNone/>
            </a:pPr>
            <a:r>
              <a:rPr lang="en-US" b="1" dirty="0"/>
              <a:t>   </a:t>
            </a:r>
            <a:r>
              <a:rPr lang="en-US" b="1" dirty="0" err="1"/>
              <a:t>Ejemplo</a:t>
            </a:r>
            <a:r>
              <a:rPr lang="en-US" b="1" dirty="0"/>
              <a:t> </a:t>
            </a:r>
            <a:r>
              <a:rPr lang="en-US" b="1" dirty="0">
                <a:latin typeface="Cambria Math" pitchFamily="18" charset="0"/>
                <a:ea typeface="Cambria Math" pitchFamily="18" charset="0"/>
              </a:rPr>
              <a:t>2</a:t>
            </a:r>
            <a:r>
              <a:rPr lang="en-US" dirty="0"/>
              <a:t>: </a:t>
            </a:r>
            <a:r>
              <a:rPr lang="en-US" dirty="0" err="1">
                <a:latin typeface="Cambria Math" pitchFamily="18" charset="0"/>
                <a:ea typeface="Cambria Math" pitchFamily="18" charset="0"/>
              </a:rPr>
              <a:t>Consideramos</a:t>
            </a:r>
            <a:r>
              <a:rPr lang="en-US" dirty="0">
                <a:latin typeface="Cambria Math" pitchFamily="18" charset="0"/>
                <a:ea typeface="Cambria Math" pitchFamily="18" charset="0"/>
              </a:rPr>
              <a:t>  1,3,5,7,9</a:t>
            </a:r>
          </a:p>
          <a:p>
            <a:pPr>
              <a:buNone/>
            </a:pPr>
            <a:r>
              <a:rPr lang="en-US" i="1" dirty="0">
                <a:latin typeface="Cambria Math" pitchFamily="18" charset="0"/>
                <a:ea typeface="Cambria Math" pitchFamily="18" charset="0"/>
              </a:rPr>
              <a:t>   </a:t>
            </a:r>
            <a:r>
              <a:rPr lang="en-US" b="1" dirty="0" err="1">
                <a:ea typeface="Cambria Math" pitchFamily="18" charset="0"/>
              </a:rPr>
              <a:t>Solución</a:t>
            </a:r>
            <a:r>
              <a:rPr lang="en-US" b="1" dirty="0">
                <a:latin typeface="Cambria Math" pitchFamily="18" charset="0"/>
                <a:ea typeface="Cambria Math" pitchFamily="18" charset="0"/>
              </a:rPr>
              <a:t>:</a:t>
            </a:r>
            <a:r>
              <a:rPr lang="en-US" dirty="0">
                <a:latin typeface="Cambria Math" pitchFamily="18" charset="0"/>
                <a:ea typeface="Cambria Math" pitchFamily="18" charset="0"/>
              </a:rPr>
              <a:t> </a:t>
            </a:r>
            <a:r>
              <a:rPr lang="es-ES" dirty="0">
                <a:latin typeface="Cambria Math" pitchFamily="18" charset="0"/>
                <a:ea typeface="Cambria Math" pitchFamily="18" charset="0"/>
              </a:rPr>
              <a:t>Observamos que cada término se obtiene sumando </a:t>
            </a:r>
            <a:r>
              <a:rPr lang="en-US" dirty="0">
                <a:latin typeface="Cambria Math" pitchFamily="18" charset="0"/>
                <a:ea typeface="Cambria Math" pitchFamily="18" charset="0"/>
              </a:rPr>
              <a:t> 2 </a:t>
            </a:r>
            <a:r>
              <a:rPr lang="es-ES" dirty="0">
                <a:latin typeface="Cambria Math" pitchFamily="18" charset="0"/>
                <a:ea typeface="Cambria Math" pitchFamily="18" charset="0"/>
              </a:rPr>
              <a:t>al precedente</a:t>
            </a:r>
            <a:r>
              <a:rPr lang="en-US" dirty="0">
                <a:latin typeface="Cambria Math" pitchFamily="18" charset="0"/>
                <a:ea typeface="Cambria Math" pitchFamily="18" charset="0"/>
              </a:rPr>
              <a:t>.  </a:t>
            </a:r>
            <a:r>
              <a:rPr lang="es-ES" dirty="0">
                <a:latin typeface="Cambria Math" pitchFamily="18" charset="0"/>
                <a:ea typeface="Cambria Math" pitchFamily="18" charset="0"/>
              </a:rPr>
              <a:t>Una posible fórmula es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2</a:t>
            </a:r>
            <a:r>
              <a:rPr lang="en-US" i="1" dirty="0">
                <a:latin typeface="Cambria Math" pitchFamily="18" charset="0"/>
                <a:ea typeface="Cambria Math" pitchFamily="18" charset="0"/>
              </a:rPr>
              <a:t>n </a:t>
            </a:r>
            <a:r>
              <a:rPr lang="en-US" dirty="0">
                <a:latin typeface="Cambria Math" pitchFamily="18" charset="0"/>
                <a:ea typeface="Cambria Math" pitchFamily="18" charset="0"/>
              </a:rPr>
              <a:t>+ 1</a:t>
            </a:r>
            <a:r>
              <a:rPr lang="en-US" i="1" dirty="0">
                <a:latin typeface="Cambria Math" pitchFamily="18" charset="0"/>
                <a:ea typeface="Cambria Math" pitchFamily="18" charset="0"/>
              </a:rPr>
              <a:t>.  </a:t>
            </a:r>
            <a:r>
              <a:rPr lang="es-ES" i="1" dirty="0">
                <a:latin typeface="Cambria Math" pitchFamily="18" charset="0"/>
                <a:ea typeface="Cambria Math" pitchFamily="18" charset="0"/>
              </a:rPr>
              <a:t>Se trata de una progresión aritmética con término inicial </a:t>
            </a:r>
            <a:r>
              <a:rPr lang="en-US" i="1" dirty="0">
                <a:latin typeface="Cambria Math" pitchFamily="18" charset="0"/>
                <a:ea typeface="Cambria Math" pitchFamily="18" charset="0"/>
              </a:rPr>
              <a:t>a </a:t>
            </a:r>
            <a:r>
              <a:rPr lang="en-US" dirty="0">
                <a:latin typeface="Cambria Math" pitchFamily="18" charset="0"/>
                <a:ea typeface="Cambria Math" pitchFamily="18" charset="0"/>
              </a:rPr>
              <a:t>=1 </a:t>
            </a:r>
            <a:r>
              <a:rPr lang="es-ES" dirty="0">
                <a:latin typeface="Cambria Math" pitchFamily="18" charset="0"/>
                <a:ea typeface="Cambria Math" pitchFamily="18" charset="0"/>
              </a:rPr>
              <a:t>y diferencia </a:t>
            </a:r>
          </a:p>
          <a:p>
            <a:pPr>
              <a:buNone/>
            </a:pPr>
            <a:r>
              <a:rPr lang="en-US" i="1" dirty="0">
                <a:latin typeface="Cambria Math" pitchFamily="18" charset="0"/>
                <a:ea typeface="Cambria Math" pitchFamily="18" charset="0"/>
              </a:rPr>
              <a:t>d </a:t>
            </a:r>
            <a:r>
              <a:rPr lang="en-US" dirty="0">
                <a:latin typeface="Cambria Math" pitchFamily="18" charset="0"/>
                <a:ea typeface="Cambria Math" pitchFamily="18" charset="0"/>
              </a:rPr>
              <a:t>= 2.</a:t>
            </a:r>
          </a:p>
          <a:p>
            <a:pPr>
              <a:buNone/>
            </a:pPr>
            <a:r>
              <a:rPr lang="en-US" dirty="0">
                <a:latin typeface="Cambria Math" pitchFamily="18" charset="0"/>
                <a:ea typeface="Cambria Math" pitchFamily="18" charset="0"/>
              </a:rPr>
              <a:t>    </a:t>
            </a:r>
            <a:r>
              <a:rPr lang="en-US" b="1" dirty="0" err="1"/>
              <a:t>Ejemplo</a:t>
            </a:r>
            <a:r>
              <a:rPr lang="en-US" b="1" dirty="0"/>
              <a:t> </a:t>
            </a:r>
            <a:r>
              <a:rPr lang="en-US" b="1" dirty="0">
                <a:latin typeface="Cambria Math" pitchFamily="18" charset="0"/>
                <a:ea typeface="Cambria Math" pitchFamily="18" charset="0"/>
              </a:rPr>
              <a:t>3</a:t>
            </a:r>
            <a:r>
              <a:rPr lang="en-US" dirty="0"/>
              <a:t>: </a:t>
            </a:r>
            <a:r>
              <a:rPr lang="en-US" dirty="0">
                <a:latin typeface="Cambria Math" pitchFamily="18" charset="0"/>
                <a:ea typeface="Cambria Math" pitchFamily="18" charset="0"/>
              </a:rPr>
              <a:t>1, -1, 1, -1,1</a:t>
            </a:r>
          </a:p>
          <a:p>
            <a:pPr>
              <a:buNone/>
            </a:pPr>
            <a:r>
              <a:rPr lang="en-US" i="1" dirty="0">
                <a:latin typeface="Cambria Math" pitchFamily="18" charset="0"/>
                <a:ea typeface="Cambria Math" pitchFamily="18" charset="0"/>
              </a:rPr>
              <a:t>    </a:t>
            </a:r>
            <a:r>
              <a:rPr lang="en-US" b="1" dirty="0" err="1">
                <a:ea typeface="Cambria Math" pitchFamily="18" charset="0"/>
              </a:rPr>
              <a:t>Solución</a:t>
            </a:r>
            <a:r>
              <a:rPr lang="en-US" b="1" dirty="0">
                <a:latin typeface="Cambria Math" pitchFamily="18" charset="0"/>
                <a:ea typeface="Cambria Math" pitchFamily="18" charset="0"/>
              </a:rPr>
              <a:t>: </a:t>
            </a:r>
            <a:r>
              <a:rPr lang="en-US" dirty="0" err="1">
                <a:latin typeface="Cambria Math" pitchFamily="18" charset="0"/>
                <a:ea typeface="Cambria Math" pitchFamily="18" charset="0"/>
              </a:rPr>
              <a:t>Términos</a:t>
            </a:r>
            <a:r>
              <a:rPr lang="en-US" dirty="0">
                <a:latin typeface="Cambria Math" pitchFamily="18" charset="0"/>
                <a:ea typeface="Cambria Math" pitchFamily="18" charset="0"/>
              </a:rPr>
              <a:t> </a:t>
            </a:r>
            <a:r>
              <a:rPr lang="en-US" dirty="0" err="1">
                <a:latin typeface="Cambria Math" pitchFamily="18" charset="0"/>
                <a:ea typeface="Cambria Math" pitchFamily="18" charset="0"/>
              </a:rPr>
              <a:t>alternados</a:t>
            </a:r>
            <a:r>
              <a:rPr lang="en-US" dirty="0">
                <a:latin typeface="Cambria Math" pitchFamily="18" charset="0"/>
                <a:ea typeface="Cambria Math" pitchFamily="18" charset="0"/>
              </a:rPr>
              <a:t> 1 y -1. Una possible </a:t>
            </a:r>
            <a:r>
              <a:rPr lang="en-US" dirty="0" err="1">
                <a:latin typeface="Cambria Math" pitchFamily="18" charset="0"/>
                <a:ea typeface="Cambria Math" pitchFamily="18" charset="0"/>
              </a:rPr>
              <a:t>sucesión</a:t>
            </a:r>
            <a:r>
              <a:rPr lang="en-US" dirty="0">
                <a:latin typeface="Cambria Math" pitchFamily="18" charset="0"/>
                <a:ea typeface="Cambria Math" pitchFamily="18" charset="0"/>
              </a:rPr>
              <a:t> es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dirty="0">
                <a:latin typeface="Cambria Math"/>
                <a:ea typeface="Cambria Math"/>
              </a:rPr>
              <a:t>−</a:t>
            </a:r>
            <a:r>
              <a:rPr lang="en-US" dirty="0">
                <a:latin typeface="Cambria Math" pitchFamily="18" charset="0"/>
                <a:ea typeface="Cambria Math" pitchFamily="18" charset="0"/>
              </a:rPr>
              <a:t>1)</a:t>
            </a:r>
            <a:r>
              <a:rPr lang="en-US" i="1" baseline="30000" dirty="0">
                <a:latin typeface="Cambria Math" pitchFamily="18" charset="0"/>
                <a:ea typeface="Cambria Math" pitchFamily="18" charset="0"/>
              </a:rPr>
              <a:t>n</a:t>
            </a:r>
            <a:r>
              <a:rPr lang="en-US" dirty="0">
                <a:latin typeface="Cambria Math" pitchFamily="18" charset="0"/>
                <a:ea typeface="Cambria Math" pitchFamily="18" charset="0"/>
              </a:rPr>
              <a:t> . </a:t>
            </a:r>
            <a:r>
              <a:rPr lang="es-ES" dirty="0">
                <a:latin typeface="Cambria Math" pitchFamily="18" charset="0"/>
                <a:ea typeface="Cambria Math" pitchFamily="18" charset="0"/>
              </a:rPr>
              <a:t>Se trata de una progresión geométrica con término inicial </a:t>
            </a:r>
            <a:r>
              <a:rPr lang="en-US" dirty="0">
                <a:latin typeface="Cambria Math" pitchFamily="18" charset="0"/>
                <a:ea typeface="Cambria Math" pitchFamily="18" charset="0"/>
              </a:rPr>
              <a:t> </a:t>
            </a:r>
            <a:r>
              <a:rPr lang="en-US" i="1" dirty="0">
                <a:latin typeface="Cambria Math" pitchFamily="18" charset="0"/>
                <a:ea typeface="Cambria Math" pitchFamily="18" charset="0"/>
              </a:rPr>
              <a:t>a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1</a:t>
            </a:r>
            <a:r>
              <a:rPr lang="es-ES" i="1" dirty="0">
                <a:latin typeface="Cambria Math" pitchFamily="18" charset="0"/>
                <a:ea typeface="Cambria Math" pitchFamily="18" charset="0"/>
              </a:rPr>
              <a:t> </a:t>
            </a:r>
            <a:r>
              <a:rPr lang="es-ES" dirty="0">
                <a:latin typeface="Cambria Math" pitchFamily="18" charset="0"/>
                <a:ea typeface="Cambria Math" pitchFamily="18" charset="0"/>
              </a:rPr>
              <a:t>y razón </a:t>
            </a:r>
            <a:r>
              <a:rPr lang="en-US" i="1" dirty="0">
                <a:latin typeface="Cambria Math" pitchFamily="18" charset="0"/>
                <a:ea typeface="Cambria Math" pitchFamily="18" charset="0"/>
              </a:rPr>
              <a:t>r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1.</a:t>
            </a:r>
            <a:endParaRPr lang="en-US" i="1"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Algunas </a:t>
            </a:r>
            <a:r>
              <a:rPr lang="es-ES" dirty="0" err="1"/>
              <a:t>sucesione</a:t>
            </a:r>
            <a:r>
              <a:rPr lang="en-US" dirty="0"/>
              <a:t>s</a:t>
            </a:r>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Adivinando el término general </a:t>
            </a:r>
            <a:endParaRPr lang="en-US" dirty="0"/>
          </a:p>
        </p:txBody>
      </p:sp>
      <p:sp>
        <p:nvSpPr>
          <p:cNvPr id="3" name="Content Placeholder 2"/>
          <p:cNvSpPr>
            <a:spLocks noGrp="1"/>
          </p:cNvSpPr>
          <p:nvPr>
            <p:ph idx="1"/>
          </p:nvPr>
        </p:nvSpPr>
        <p:spPr/>
        <p:txBody>
          <a:bodyPr>
            <a:normAutofit/>
          </a:bodyPr>
          <a:lstStyle/>
          <a:p>
            <a:pPr>
              <a:buNone/>
            </a:pPr>
            <a:r>
              <a:rPr lang="en-US" b="1" dirty="0"/>
              <a:t>  </a:t>
            </a:r>
            <a:r>
              <a:rPr lang="en-US" b="1" dirty="0" err="1"/>
              <a:t>Exampl</a:t>
            </a:r>
            <a:r>
              <a:rPr lang="es-ES" b="1" dirty="0"/>
              <a:t>o</a:t>
            </a:r>
            <a:r>
              <a:rPr lang="en-US" dirty="0"/>
              <a:t>: </a:t>
            </a:r>
            <a:r>
              <a:rPr lang="es-ES" dirty="0"/>
              <a:t>Busca una fórmula para </a:t>
            </a:r>
            <a:r>
              <a:rPr lang="en-US" i="1" dirty="0"/>
              <a:t>a</a:t>
            </a:r>
            <a:r>
              <a:rPr lang="en-US" i="1" baseline="-25000" dirty="0"/>
              <a:t>n</a:t>
            </a:r>
            <a:r>
              <a:rPr lang="en-US" dirty="0"/>
              <a:t> </a:t>
            </a:r>
            <a:r>
              <a:rPr lang="es-ES" dirty="0"/>
              <a:t>si los 10 primeros términos de la sucesión </a:t>
            </a:r>
            <a:r>
              <a:rPr lang="en-US" dirty="0"/>
              <a:t>{</a:t>
            </a:r>
            <a:r>
              <a:rPr lang="en-US" i="1" dirty="0"/>
              <a:t>a</a:t>
            </a:r>
            <a:r>
              <a:rPr lang="en-US" i="1" baseline="-25000" dirty="0"/>
              <a:t>n</a:t>
            </a:r>
            <a:r>
              <a:rPr lang="en-US" dirty="0"/>
              <a:t>}</a:t>
            </a:r>
            <a:r>
              <a:rPr lang="en-US" i="1" dirty="0"/>
              <a:t> </a:t>
            </a:r>
            <a:r>
              <a:rPr lang="en-US" dirty="0"/>
              <a:t>son </a:t>
            </a:r>
            <a:r>
              <a:rPr lang="en-US" dirty="0">
                <a:latin typeface="Cambria Math" pitchFamily="18" charset="0"/>
                <a:ea typeface="Cambria Math" pitchFamily="18" charset="0"/>
              </a:rPr>
              <a:t>1, 7, 25, 79, 241, 727, 2185, 6559, 19681, 59047.</a:t>
            </a:r>
          </a:p>
          <a:p>
            <a:endParaRPr lang="en-US" dirty="0"/>
          </a:p>
          <a:p>
            <a:pPr>
              <a:buNone/>
            </a:pPr>
            <a:r>
              <a:rPr lang="en-US" dirty="0"/>
              <a:t>   </a:t>
            </a:r>
            <a:r>
              <a:rPr lang="en-US" b="1" dirty="0" err="1"/>
              <a:t>Solución</a:t>
            </a:r>
            <a:r>
              <a:rPr lang="en-US" dirty="0"/>
              <a:t>: </a:t>
            </a:r>
            <a:r>
              <a:rPr lang="es-ES" dirty="0"/>
              <a:t>Observamos que, a partir del segundo término, el cociente entre cada término y el previo es aproximadamente </a:t>
            </a:r>
            <a:r>
              <a:rPr lang="en-US" dirty="0">
                <a:latin typeface="Cambria Math" pitchFamily="18" charset="0"/>
                <a:ea typeface="Cambria Math" pitchFamily="18" charset="0"/>
              </a:rPr>
              <a:t>3</a:t>
            </a:r>
            <a:r>
              <a:rPr lang="en-US" dirty="0"/>
              <a:t>. </a:t>
            </a:r>
            <a:r>
              <a:rPr lang="es-ES" dirty="0"/>
              <a:t>Por lo tanto comparamos con la sucesión </a:t>
            </a:r>
            <a:r>
              <a:rPr lang="en-US" dirty="0">
                <a:latin typeface="Cambria Math" pitchFamily="18" charset="0"/>
                <a:ea typeface="Cambria Math" pitchFamily="18" charset="0"/>
              </a:rPr>
              <a:t>3</a:t>
            </a:r>
            <a:r>
              <a:rPr lang="en-US" i="1" baseline="30000" dirty="0"/>
              <a:t>n</a:t>
            </a:r>
            <a:r>
              <a:rPr lang="en-US" dirty="0"/>
              <a:t> .   </a:t>
            </a:r>
            <a:r>
              <a:rPr lang="es-ES" dirty="0"/>
              <a:t>Observamos que el término enésimo es </a:t>
            </a:r>
            <a:r>
              <a:rPr lang="en-US" i="1" dirty="0"/>
              <a:t>a</a:t>
            </a:r>
            <a:r>
              <a:rPr lang="en-US" i="1" baseline="-25000" dirty="0"/>
              <a:t>n</a:t>
            </a:r>
            <a:r>
              <a:rPr lang="en-US" dirty="0"/>
              <a:t> = </a:t>
            </a:r>
            <a:r>
              <a:rPr lang="en-US" dirty="0">
                <a:latin typeface="Cambria Math" pitchFamily="18" charset="0"/>
                <a:ea typeface="Cambria Math" pitchFamily="18" charset="0"/>
              </a:rPr>
              <a:t>3</a:t>
            </a:r>
            <a:r>
              <a:rPr lang="en-US" i="1" baseline="30000" dirty="0"/>
              <a:t>n</a:t>
            </a:r>
            <a:r>
              <a:rPr lang="en-US" baseline="30000" dirty="0"/>
              <a:t> </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2</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Sumas</a:t>
            </a:r>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lnSpcReduction="10000"/>
          </a:bodyPr>
          <a:lstStyle/>
          <a:p>
            <a:r>
              <a:rPr lang="en-US" sz="2400" dirty="0"/>
              <a:t>Suma de </a:t>
            </a:r>
            <a:r>
              <a:rPr lang="en-US" sz="2400" dirty="0" err="1"/>
              <a:t>términos</a:t>
            </a:r>
            <a:r>
              <a:rPr lang="en-US" dirty="0"/>
              <a:t>        </a:t>
            </a:r>
          </a:p>
          <a:p>
            <a:pPr>
              <a:buNone/>
            </a:pPr>
            <a:r>
              <a:rPr lang="en-US" kern="100" dirty="0"/>
              <a:t>    </a:t>
            </a:r>
            <a:r>
              <a:rPr lang="en-US" sz="2400" kern="100" dirty="0"/>
              <a:t>de la </a:t>
            </a:r>
            <a:r>
              <a:rPr lang="en-US" sz="2400" kern="100" dirty="0" err="1"/>
              <a:t>sucesión</a:t>
            </a:r>
            <a:endParaRPr lang="en-US" sz="2400" kern="100" dirty="0"/>
          </a:p>
          <a:p>
            <a:r>
              <a:rPr lang="en-US" kern="100" dirty="0"/>
              <a:t>La </a:t>
            </a:r>
            <a:r>
              <a:rPr lang="en-US" kern="100" dirty="0" err="1"/>
              <a:t>notación</a:t>
            </a:r>
            <a:r>
              <a:rPr lang="en-US" kern="100" dirty="0"/>
              <a:t>:</a:t>
            </a:r>
          </a:p>
          <a:p>
            <a:pPr>
              <a:buNone/>
            </a:pPr>
            <a:endParaRPr lang="en-US" kern="100" dirty="0"/>
          </a:p>
          <a:p>
            <a:endParaRPr lang="en-US" kern="100" dirty="0"/>
          </a:p>
          <a:p>
            <a:pPr>
              <a:buNone/>
            </a:pPr>
            <a:endParaRPr lang="en-US" kern="100" dirty="0"/>
          </a:p>
          <a:p>
            <a:pPr>
              <a:buNone/>
            </a:pPr>
            <a:r>
              <a:rPr lang="en-US" kern="100" dirty="0"/>
              <a:t>     </a:t>
            </a:r>
            <a:r>
              <a:rPr lang="en-US" kern="100" dirty="0" err="1"/>
              <a:t>representa</a:t>
            </a:r>
            <a:endParaRPr lang="en-US" kern="100" dirty="0"/>
          </a:p>
          <a:p>
            <a:endParaRPr lang="en-US" dirty="0"/>
          </a:p>
          <a:p>
            <a:pPr>
              <a:buNone/>
            </a:pPr>
            <a:endParaRPr lang="en-US" dirty="0"/>
          </a:p>
          <a:p>
            <a:r>
              <a:rPr lang="en-US" dirty="0"/>
              <a:t>La variable </a:t>
            </a:r>
            <a:r>
              <a:rPr lang="en-US" i="1" dirty="0"/>
              <a:t>j</a:t>
            </a:r>
            <a:r>
              <a:rPr lang="en-US" dirty="0"/>
              <a:t> se llama </a:t>
            </a:r>
            <a:r>
              <a:rPr lang="en-US" i="1" dirty="0" err="1"/>
              <a:t>índice</a:t>
            </a:r>
            <a:r>
              <a:rPr lang="en-US" i="1" dirty="0"/>
              <a:t> de </a:t>
            </a:r>
            <a:r>
              <a:rPr lang="en-US" i="1" dirty="0" err="1"/>
              <a:t>sumación</a:t>
            </a:r>
            <a:r>
              <a:rPr lang="en-US" dirty="0"/>
              <a:t>. </a:t>
            </a:r>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941094"/>
            <a:ext cx="3557588" cy="3167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Sumas</a:t>
            </a:r>
          </a:p>
        </p:txBody>
      </p:sp>
      <p:sp>
        <p:nvSpPr>
          <p:cNvPr id="3" name="Content Placeholder 2"/>
          <p:cNvSpPr>
            <a:spLocks noGrp="1"/>
          </p:cNvSpPr>
          <p:nvPr>
            <p:ph idx="1"/>
          </p:nvPr>
        </p:nvSpPr>
        <p:spPr/>
        <p:txBody>
          <a:bodyPr/>
          <a:lstStyle/>
          <a:p>
            <a:r>
              <a:rPr lang="en-US" dirty="0"/>
              <a:t>En general, para un conjunto </a:t>
            </a:r>
            <a:r>
              <a:rPr lang="en-US" i="1" dirty="0"/>
              <a:t>S, </a:t>
            </a:r>
            <a:r>
              <a:rPr lang="en-US" i="1" dirty="0" err="1"/>
              <a:t>podemos</a:t>
            </a:r>
            <a:r>
              <a:rPr lang="en-US" i="1" dirty="0"/>
              <a:t> </a:t>
            </a:r>
            <a:r>
              <a:rPr lang="en-US" i="1" dirty="0" err="1"/>
              <a:t>considerar</a:t>
            </a:r>
            <a:r>
              <a:rPr lang="en-US" dirty="0"/>
              <a:t>:</a:t>
            </a:r>
          </a:p>
          <a:p>
            <a:endParaRPr lang="en-US" dirty="0"/>
          </a:p>
          <a:p>
            <a:endParaRPr lang="en-US" dirty="0"/>
          </a:p>
          <a:p>
            <a:pPr>
              <a:buNone/>
            </a:pPr>
            <a:endParaRPr lang="en-US" dirty="0"/>
          </a:p>
          <a:p>
            <a:pPr marL="0" indent="0">
              <a:buNone/>
            </a:pPr>
            <a:r>
              <a:rPr lang="en-US" b="1" dirty="0" err="1"/>
              <a:t>Ejemplos</a:t>
            </a:r>
            <a:r>
              <a:rPr lang="en-US" dirty="0"/>
              <a:t>:</a:t>
            </a:r>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Productos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err="1"/>
              <a:t>Producto</a:t>
            </a:r>
            <a:r>
              <a:rPr lang="en-US" dirty="0"/>
              <a:t> de </a:t>
            </a:r>
            <a:r>
              <a:rPr lang="en-US" dirty="0" err="1"/>
              <a:t>términos</a:t>
            </a:r>
            <a:r>
              <a:rPr lang="en-US" dirty="0"/>
              <a:t> </a:t>
            </a:r>
          </a:p>
          <a:p>
            <a:pPr>
              <a:buNone/>
            </a:pPr>
            <a:r>
              <a:rPr lang="en-US" dirty="0"/>
              <a:t>      </a:t>
            </a:r>
            <a:r>
              <a:rPr lang="en-US" kern="100" dirty="0"/>
              <a:t>de la </a:t>
            </a:r>
            <a:r>
              <a:rPr lang="en-US" kern="100" dirty="0" err="1"/>
              <a:t>sucesión</a:t>
            </a:r>
            <a:endParaRPr lang="en-US" kern="100" dirty="0"/>
          </a:p>
          <a:p>
            <a:endParaRPr lang="en-US" kern="100" dirty="0"/>
          </a:p>
          <a:p>
            <a:r>
              <a:rPr lang="en-US" kern="100" dirty="0"/>
              <a:t>La </a:t>
            </a:r>
            <a:r>
              <a:rPr lang="en-US" kern="100" dirty="0" err="1"/>
              <a:t>notación</a:t>
            </a:r>
            <a:r>
              <a:rPr lang="en-US" kern="100" dirty="0"/>
              <a:t>:</a:t>
            </a:r>
          </a:p>
          <a:p>
            <a:pPr>
              <a:buNone/>
            </a:pPr>
            <a:endParaRPr lang="en-US" kern="100" dirty="0"/>
          </a:p>
          <a:p>
            <a:endParaRPr lang="en-US" kern="100" dirty="0"/>
          </a:p>
          <a:p>
            <a:pPr>
              <a:buNone/>
            </a:pPr>
            <a:endParaRPr lang="en-US" kern="100" dirty="0"/>
          </a:p>
          <a:p>
            <a:pPr>
              <a:buNone/>
            </a:pPr>
            <a:r>
              <a:rPr lang="en-US" kern="100" dirty="0"/>
              <a:t>     </a:t>
            </a:r>
            <a:r>
              <a:rPr lang="en-US" kern="100" dirty="0" err="1"/>
              <a:t>representa</a:t>
            </a:r>
            <a:endParaRPr lang="en-US" kern="100" dirty="0"/>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Series </a:t>
            </a:r>
            <a:r>
              <a:rPr lang="en-US" dirty="0" err="1"/>
              <a:t>Geométricas</a:t>
            </a:r>
            <a:endParaRPr lang="en-US" dirty="0"/>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2667000"/>
            <a:ext cx="4940618" cy="1105853"/>
          </a:xfrm>
          <a:prstGeom prst="rect">
            <a:avLst/>
          </a:prstGeom>
        </p:spPr>
      </p:pic>
      <p:sp>
        <p:nvSpPr>
          <p:cNvPr id="6" name="TextBox 5"/>
          <p:cNvSpPr txBox="1"/>
          <p:nvPr/>
        </p:nvSpPr>
        <p:spPr>
          <a:xfrm>
            <a:off x="1066800" y="2133600"/>
            <a:ext cx="5562600" cy="646331"/>
          </a:xfrm>
          <a:prstGeom prst="rect">
            <a:avLst/>
          </a:prstGeom>
          <a:noFill/>
        </p:spPr>
        <p:txBody>
          <a:bodyPr wrap="square" rtlCol="0">
            <a:spAutoFit/>
          </a:bodyPr>
          <a:lstStyle/>
          <a:p>
            <a:r>
              <a:rPr lang="en-US" b="1" dirty="0"/>
              <a:t>Suma de los </a:t>
            </a:r>
            <a:r>
              <a:rPr lang="en-US" b="1" dirty="0" err="1"/>
              <a:t>términos</a:t>
            </a:r>
            <a:r>
              <a:rPr lang="en-US" b="1" dirty="0"/>
              <a:t> de una </a:t>
            </a:r>
            <a:r>
              <a:rPr lang="en-US" b="1" dirty="0" err="1"/>
              <a:t>progresion</a:t>
            </a:r>
            <a:r>
              <a:rPr lang="en-US" b="1" dirty="0"/>
              <a:t> </a:t>
            </a:r>
            <a:r>
              <a:rPr lang="en-US" b="1" dirty="0" err="1"/>
              <a:t>geométrica</a:t>
            </a:r>
            <a:endParaRPr lang="en-US" b="1" dirty="0"/>
          </a:p>
        </p:txBody>
      </p:sp>
      <p:sp>
        <p:nvSpPr>
          <p:cNvPr id="11" name="Rectangle 10"/>
          <p:cNvSpPr/>
          <p:nvPr/>
        </p:nvSpPr>
        <p:spPr>
          <a:xfrm>
            <a:off x="304801" y="4183916"/>
            <a:ext cx="914399" cy="584775"/>
          </a:xfrm>
          <a:prstGeom prst="rect">
            <a:avLst/>
          </a:prstGeom>
        </p:spPr>
        <p:txBody>
          <a:bodyPr wrap="square">
            <a:spAutoFit/>
          </a:bodyPr>
          <a:lstStyle/>
          <a:p>
            <a:r>
              <a:rPr lang="es-ES" sz="1600" b="1" dirty="0"/>
              <a:t>Demostración </a:t>
            </a:r>
            <a:endParaRPr lang="en-US" sz="1600" b="1" dirty="0"/>
          </a:p>
        </p:txBody>
      </p:sp>
      <p:pic>
        <p:nvPicPr>
          <p:cNvPr id="12" name="Picture 11" descr="addin_tmp.png"/>
          <p:cNvPicPr>
            <a:picLocks noChangeAspect="1"/>
          </p:cNvPicPr>
          <p:nvPr>
            <p:custDataLst>
              <p:tags r:id="rId2"/>
            </p:custDataLst>
          </p:nvPr>
        </p:nvPicPr>
        <p:blipFill>
          <a:blip r:embed="rId7" cstate="print"/>
          <a:stretch>
            <a:fillRect/>
          </a:stretch>
        </p:blipFill>
        <p:spPr>
          <a:xfrm>
            <a:off x="2057400" y="4114800"/>
            <a:ext cx="1358265" cy="729615"/>
          </a:xfrm>
          <a:prstGeom prst="rect">
            <a:avLst/>
          </a:prstGeom>
        </p:spPr>
      </p:pic>
      <p:sp>
        <p:nvSpPr>
          <p:cNvPr id="13" name="TextBox 12"/>
          <p:cNvSpPr txBox="1"/>
          <p:nvPr/>
        </p:nvSpPr>
        <p:spPr>
          <a:xfrm>
            <a:off x="1371600" y="4191000"/>
            <a:ext cx="762000" cy="381000"/>
          </a:xfrm>
          <a:prstGeom prst="rect">
            <a:avLst/>
          </a:prstGeom>
          <a:noFill/>
        </p:spPr>
        <p:txBody>
          <a:bodyPr wrap="square" rtlCol="0">
            <a:spAutoFit/>
          </a:bodyPr>
          <a:lstStyle/>
          <a:p>
            <a:r>
              <a:rPr lang="en-US" dirty="0"/>
              <a:t>Let</a:t>
            </a:r>
          </a:p>
        </p:txBody>
      </p:sp>
      <p:sp>
        <p:nvSpPr>
          <p:cNvPr id="14" name="TextBox 13"/>
          <p:cNvSpPr txBox="1"/>
          <p:nvPr/>
        </p:nvSpPr>
        <p:spPr>
          <a:xfrm>
            <a:off x="3810000" y="3962400"/>
            <a:ext cx="5334000" cy="923330"/>
          </a:xfrm>
          <a:prstGeom prst="rect">
            <a:avLst/>
          </a:prstGeom>
          <a:noFill/>
        </p:spPr>
        <p:txBody>
          <a:bodyPr wrap="square" rtlCol="0">
            <a:spAutoFit/>
          </a:bodyPr>
          <a:lstStyle/>
          <a:p>
            <a:r>
              <a:rPr lang="es-ES" dirty="0"/>
              <a:t>Para calcular </a:t>
            </a:r>
            <a:r>
              <a:rPr lang="en-US" dirty="0"/>
              <a:t> </a:t>
            </a:r>
            <a:r>
              <a:rPr lang="en-US" i="1" dirty="0"/>
              <a:t>S</a:t>
            </a:r>
            <a:r>
              <a:rPr lang="en-US" i="1" baseline="-25000" dirty="0"/>
              <a:t>n</a:t>
            </a:r>
            <a:r>
              <a:rPr lang="en-US" baseline="-25000" dirty="0"/>
              <a:t> </a:t>
            </a:r>
            <a:r>
              <a:rPr lang="en-US" dirty="0"/>
              <a:t>,</a:t>
            </a:r>
            <a:r>
              <a:rPr lang="es-ES" dirty="0"/>
              <a:t> primero multiplicamos ambos términos de la igualdad por </a:t>
            </a:r>
            <a:r>
              <a:rPr lang="en-US" dirty="0"/>
              <a:t> r </a:t>
            </a:r>
            <a:r>
              <a:rPr lang="es-ES" dirty="0"/>
              <a:t>y después manipulamos la suma resultante como sigue</a:t>
            </a:r>
            <a:r>
              <a:rPr lang="en-US" dirty="0"/>
              <a:t>: </a:t>
            </a:r>
          </a:p>
        </p:txBody>
      </p:sp>
      <p:pic>
        <p:nvPicPr>
          <p:cNvPr id="15" name="Picture 14" descr="addin_tmp.png"/>
          <p:cNvPicPr>
            <a:picLocks noChangeAspect="1"/>
          </p:cNvPicPr>
          <p:nvPr>
            <p:custDataLst>
              <p:tags r:id="rId3"/>
            </p:custDataLst>
          </p:nvPr>
        </p:nvPicPr>
        <p:blipFill>
          <a:blip r:embed="rId8" cstate="print"/>
          <a:stretch>
            <a:fillRect/>
          </a:stretch>
        </p:blipFill>
        <p:spPr>
          <a:xfrm>
            <a:off x="1981200" y="5029200"/>
            <a:ext cx="1649730" cy="729615"/>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590800" y="5943600"/>
            <a:ext cx="1249680" cy="7296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t>
            </a:r>
            <a:r>
              <a:rPr lang="en-US" dirty="0" err="1"/>
              <a:t>Geométricas</a:t>
            </a:r>
            <a:endParaRPr lang="en-US" dirty="0"/>
          </a:p>
        </p:txBody>
      </p:sp>
      <p:pic>
        <p:nvPicPr>
          <p:cNvPr id="27" name="Picture 26" descr="addin_tmp.png"/>
          <p:cNvPicPr>
            <a:picLocks noChangeAspect="1"/>
          </p:cNvPicPr>
          <p:nvPr>
            <p:custDataLst>
              <p:tags r:id="rId1"/>
            </p:custDataLst>
          </p:nvPr>
        </p:nvPicPr>
        <p:blipFill>
          <a:blip r:embed="rId9" cstate="print"/>
          <a:stretch>
            <a:fillRect/>
          </a:stretch>
        </p:blipFill>
        <p:spPr>
          <a:xfrm>
            <a:off x="2133600" y="1905000"/>
            <a:ext cx="1249680" cy="729615"/>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2133600" y="2743200"/>
            <a:ext cx="1034415" cy="742950"/>
          </a:xfrm>
          <a:prstGeom prst="rect">
            <a:avLst/>
          </a:prstGeom>
        </p:spPr>
      </p:pic>
      <p:sp>
        <p:nvSpPr>
          <p:cNvPr id="20" name="TextBox 19"/>
          <p:cNvSpPr txBox="1"/>
          <p:nvPr/>
        </p:nvSpPr>
        <p:spPr>
          <a:xfrm>
            <a:off x="3429000" y="2895600"/>
            <a:ext cx="5334000" cy="369332"/>
          </a:xfrm>
          <a:prstGeom prst="rect">
            <a:avLst/>
          </a:prstGeom>
          <a:noFill/>
        </p:spPr>
        <p:txBody>
          <a:bodyPr wrap="square" rtlCol="0">
            <a:spAutoFit/>
          </a:bodyPr>
          <a:lstStyle/>
          <a:p>
            <a:r>
              <a:rPr lang="es-ES" dirty="0"/>
              <a:t>movemos los índices de sumación </a:t>
            </a:r>
            <a:r>
              <a:rPr lang="en-US" dirty="0"/>
              <a:t> </a:t>
            </a:r>
            <a:r>
              <a:rPr lang="en-US" i="1" dirty="0"/>
              <a:t>k</a:t>
            </a:r>
            <a:r>
              <a:rPr lang="en-US" dirty="0"/>
              <a:t> = </a:t>
            </a:r>
            <a:r>
              <a:rPr lang="en-US" i="1" dirty="0"/>
              <a:t>j</a:t>
            </a:r>
            <a:r>
              <a:rPr lang="en-US" dirty="0"/>
              <a:t> + </a:t>
            </a:r>
            <a:r>
              <a:rPr lang="en-US" dirty="0">
                <a:latin typeface="Cambria Math" pitchFamily="18" charset="0"/>
                <a:ea typeface="Cambria Math" pitchFamily="18" charset="0"/>
              </a:rPr>
              <a:t>1</a:t>
            </a:r>
            <a:r>
              <a:rPr lang="en-US" dirty="0"/>
              <a:t>.</a:t>
            </a:r>
          </a:p>
        </p:txBody>
      </p:sp>
      <p:pic>
        <p:nvPicPr>
          <p:cNvPr id="38" name="Picture 37" descr="addin_tmp.png"/>
          <p:cNvPicPr>
            <a:picLocks noChangeAspect="1"/>
          </p:cNvPicPr>
          <p:nvPr>
            <p:custDataLst>
              <p:tags r:id="rId3"/>
            </p:custDataLst>
          </p:nvPr>
        </p:nvPicPr>
        <p:blipFill>
          <a:blip r:embed="rId11" cstate="print"/>
          <a:stretch>
            <a:fillRect/>
          </a:stretch>
        </p:blipFill>
        <p:spPr>
          <a:xfrm>
            <a:off x="2133600" y="3581400"/>
            <a:ext cx="2263140" cy="570071"/>
          </a:xfrm>
          <a:prstGeom prst="rect">
            <a:avLst/>
          </a:prstGeom>
        </p:spPr>
      </p:pic>
      <p:sp>
        <p:nvSpPr>
          <p:cNvPr id="26" name="TextBox 25"/>
          <p:cNvSpPr txBox="1"/>
          <p:nvPr/>
        </p:nvSpPr>
        <p:spPr>
          <a:xfrm>
            <a:off x="4495800" y="3505200"/>
            <a:ext cx="4495800" cy="646331"/>
          </a:xfrm>
          <a:prstGeom prst="rect">
            <a:avLst/>
          </a:prstGeom>
          <a:noFill/>
        </p:spPr>
        <p:txBody>
          <a:bodyPr wrap="square" rtlCol="0">
            <a:spAutoFit/>
          </a:bodyPr>
          <a:lstStyle/>
          <a:p>
            <a:r>
              <a:rPr lang="en-US" dirty="0" err="1"/>
              <a:t>Quitamos</a:t>
            </a:r>
            <a:r>
              <a:rPr lang="en-US" dirty="0"/>
              <a:t> el </a:t>
            </a:r>
            <a:r>
              <a:rPr lang="en-US" dirty="0" err="1"/>
              <a:t>término</a:t>
            </a:r>
            <a:r>
              <a:rPr lang="en-US" dirty="0"/>
              <a:t> </a:t>
            </a:r>
            <a:r>
              <a:rPr lang="en-US" i="1" dirty="0"/>
              <a:t>k</a:t>
            </a:r>
            <a:r>
              <a:rPr lang="en-US" dirty="0"/>
              <a:t> = </a:t>
            </a:r>
            <a:r>
              <a:rPr lang="en-US" i="1" dirty="0"/>
              <a:t>n</a:t>
            </a:r>
            <a:r>
              <a:rPr lang="en-US" dirty="0"/>
              <a:t> + </a:t>
            </a:r>
            <a:r>
              <a:rPr lang="en-US" dirty="0">
                <a:latin typeface="Cambria Math" pitchFamily="18" charset="0"/>
                <a:ea typeface="Cambria Math" pitchFamily="18" charset="0"/>
              </a:rPr>
              <a:t>1</a:t>
            </a:r>
            <a:r>
              <a:rPr lang="en-US" dirty="0"/>
              <a:t> y </a:t>
            </a:r>
            <a:r>
              <a:rPr lang="en-US" dirty="0" err="1"/>
              <a:t>sumamos</a:t>
            </a:r>
            <a:r>
              <a:rPr lang="en-US" dirty="0"/>
              <a:t> </a:t>
            </a:r>
          </a:p>
          <a:p>
            <a:r>
              <a:rPr lang="en-US" dirty="0"/>
              <a:t>el </a:t>
            </a:r>
            <a:r>
              <a:rPr lang="en-US" dirty="0" err="1"/>
              <a:t>término</a:t>
            </a:r>
            <a:r>
              <a:rPr lang="en-US" dirty="0"/>
              <a:t> </a:t>
            </a:r>
            <a:r>
              <a:rPr lang="en-US" i="1" dirty="0"/>
              <a:t>k</a:t>
            </a:r>
            <a:r>
              <a:rPr lang="en-US" dirty="0"/>
              <a:t> = </a:t>
            </a:r>
            <a:r>
              <a:rPr lang="en-US" dirty="0">
                <a:latin typeface="Cambria Math" pitchFamily="18" charset="0"/>
                <a:ea typeface="Cambria Math" pitchFamily="18" charset="0"/>
              </a:rPr>
              <a:t>0.</a:t>
            </a:r>
            <a:endParaRPr lang="en-US" dirty="0"/>
          </a:p>
        </p:txBody>
      </p:sp>
      <p:pic>
        <p:nvPicPr>
          <p:cNvPr id="32" name="Picture 31" descr="addin_tmp.png"/>
          <p:cNvPicPr>
            <a:picLocks noChangeAspect="1"/>
          </p:cNvPicPr>
          <p:nvPr>
            <p:custDataLst>
              <p:tags r:id="rId4"/>
            </p:custDataLst>
          </p:nvPr>
        </p:nvPicPr>
        <p:blipFill>
          <a:blip r:embed="rId12" cstate="print"/>
          <a:stretch>
            <a:fillRect/>
          </a:stretch>
        </p:blipFill>
        <p:spPr>
          <a:xfrm>
            <a:off x="2362200" y="4419600"/>
            <a:ext cx="2122170" cy="287655"/>
          </a:xfrm>
          <a:prstGeom prst="rect">
            <a:avLst/>
          </a:prstGeom>
        </p:spPr>
      </p:pic>
      <p:sp>
        <p:nvSpPr>
          <p:cNvPr id="33" name="TextBox 32"/>
          <p:cNvSpPr txBox="1"/>
          <p:nvPr/>
        </p:nvSpPr>
        <p:spPr>
          <a:xfrm>
            <a:off x="4648200" y="4419600"/>
            <a:ext cx="4114800" cy="646331"/>
          </a:xfrm>
          <a:prstGeom prst="rect">
            <a:avLst/>
          </a:prstGeom>
          <a:noFill/>
        </p:spPr>
        <p:txBody>
          <a:bodyPr wrap="square" rtlCol="0">
            <a:spAutoFit/>
          </a:bodyPr>
          <a:lstStyle/>
          <a:p>
            <a:r>
              <a:rPr lang="en-US" dirty="0" err="1"/>
              <a:t>Sustituimos</a:t>
            </a:r>
            <a:r>
              <a:rPr lang="en-US" dirty="0"/>
              <a:t> </a:t>
            </a:r>
            <a:r>
              <a:rPr lang="en-US" i="1" dirty="0"/>
              <a:t>S</a:t>
            </a:r>
            <a:r>
              <a:rPr lang="en-US" dirty="0"/>
              <a:t> por la formula de </a:t>
            </a:r>
            <a:r>
              <a:rPr lang="en-US" dirty="0" err="1"/>
              <a:t>sumación</a:t>
            </a:r>
            <a:endParaRPr lang="en-US" dirty="0"/>
          </a:p>
        </p:txBody>
      </p:sp>
      <p:pic>
        <p:nvPicPr>
          <p:cNvPr id="35" name="Picture 34" descr="addin_tmp.png"/>
          <p:cNvPicPr>
            <a:picLocks noChangeAspect="1"/>
          </p:cNvPicPr>
          <p:nvPr>
            <p:custDataLst>
              <p:tags r:id="rId5"/>
            </p:custDataLst>
          </p:nvPr>
        </p:nvPicPr>
        <p:blipFill>
          <a:blip r:embed="rId13" cstate="print"/>
          <a:stretch>
            <a:fillRect/>
          </a:stretch>
        </p:blipFill>
        <p:spPr>
          <a:xfrm>
            <a:off x="2209800" y="5029200"/>
            <a:ext cx="2613660" cy="287655"/>
          </a:xfrm>
          <a:prstGeom prst="rect">
            <a:avLst/>
          </a:prstGeom>
        </p:spPr>
      </p:pic>
      <p:pic>
        <p:nvPicPr>
          <p:cNvPr id="46" name="Picture 45" descr="addin_tmp.png"/>
          <p:cNvPicPr>
            <a:picLocks noChangeAspect="1"/>
          </p:cNvPicPr>
          <p:nvPr>
            <p:custDataLst>
              <p:tags r:id="rId6"/>
            </p:custDataLst>
          </p:nvPr>
        </p:nvPicPr>
        <p:blipFill>
          <a:blip r:embed="rId14" cstate="print"/>
          <a:stretch>
            <a:fillRect/>
          </a:stretch>
        </p:blipFill>
        <p:spPr>
          <a:xfrm>
            <a:off x="2667000" y="5562600"/>
            <a:ext cx="1307306" cy="420053"/>
          </a:xfrm>
          <a:prstGeom prst="rect">
            <a:avLst/>
          </a:prstGeom>
        </p:spPr>
      </p:pic>
      <p:sp>
        <p:nvSpPr>
          <p:cNvPr id="39" name="TextBox 38"/>
          <p:cNvSpPr txBox="1"/>
          <p:nvPr/>
        </p:nvSpPr>
        <p:spPr>
          <a:xfrm>
            <a:off x="1066800" y="4800600"/>
            <a:ext cx="914400" cy="584775"/>
          </a:xfrm>
          <a:prstGeom prst="rect">
            <a:avLst/>
          </a:prstGeom>
          <a:noFill/>
        </p:spPr>
        <p:txBody>
          <a:bodyPr wrap="square" rtlCol="0">
            <a:spAutoFit/>
          </a:bodyPr>
          <a:lstStyle/>
          <a:p>
            <a:r>
              <a:rPr lang="en-US" sz="3200" b="1" dirty="0">
                <a:latin typeface="Cambria Math" pitchFamily="18" charset="0"/>
                <a:ea typeface="Cambria Math" pitchFamily="18" charset="0"/>
              </a:rPr>
              <a:t>∴</a:t>
            </a:r>
          </a:p>
        </p:txBody>
      </p:sp>
      <p:sp>
        <p:nvSpPr>
          <p:cNvPr id="41" name="TextBox 40"/>
          <p:cNvSpPr txBox="1"/>
          <p:nvPr/>
        </p:nvSpPr>
        <p:spPr>
          <a:xfrm>
            <a:off x="4419600" y="5638800"/>
            <a:ext cx="2133600" cy="369332"/>
          </a:xfrm>
          <a:prstGeom prst="rect">
            <a:avLst/>
          </a:prstGeom>
          <a:noFill/>
        </p:spPr>
        <p:txBody>
          <a:bodyPr wrap="square" rtlCol="0">
            <a:spAutoFit/>
          </a:bodyPr>
          <a:lstStyle/>
          <a:p>
            <a:r>
              <a:rPr lang="en-US" dirty="0" err="1"/>
              <a:t>si</a:t>
            </a:r>
            <a:r>
              <a:rPr lang="en-US" dirty="0"/>
              <a:t> r </a:t>
            </a:r>
            <a:r>
              <a:rPr lang="en-US" dirty="0">
                <a:latin typeface="Cambria Math"/>
                <a:ea typeface="Cambria Math"/>
              </a:rPr>
              <a:t>≠1</a:t>
            </a:r>
            <a:endParaRPr lang="en-US" dirty="0"/>
          </a:p>
        </p:txBody>
      </p:sp>
      <p:sp>
        <p:nvSpPr>
          <p:cNvPr id="42" name="TextBox 41"/>
          <p:cNvSpPr txBox="1"/>
          <p:nvPr/>
        </p:nvSpPr>
        <p:spPr>
          <a:xfrm>
            <a:off x="5334000" y="6248400"/>
            <a:ext cx="2133600" cy="369332"/>
          </a:xfrm>
          <a:prstGeom prst="rect">
            <a:avLst/>
          </a:prstGeom>
          <a:noFill/>
        </p:spPr>
        <p:txBody>
          <a:bodyPr wrap="square" rtlCol="0">
            <a:spAutoFit/>
          </a:bodyPr>
          <a:lstStyle/>
          <a:p>
            <a:r>
              <a:rPr lang="en-US" dirty="0" err="1"/>
              <a:t>si</a:t>
            </a:r>
            <a:r>
              <a:rPr lang="en-US" dirty="0"/>
              <a:t> r</a:t>
            </a:r>
            <a:r>
              <a:rPr lang="en-US" dirty="0">
                <a:latin typeface="Cambria Math"/>
                <a:ea typeface="Cambria Math"/>
              </a:rPr>
              <a:t> = 1</a:t>
            </a:r>
            <a:endParaRPr lang="en-US" dirty="0"/>
          </a:p>
        </p:txBody>
      </p:sp>
      <p:pic>
        <p:nvPicPr>
          <p:cNvPr id="45" name="Picture 44" descr="addin_tmp.png"/>
          <p:cNvPicPr>
            <a:picLocks noChangeAspect="1"/>
          </p:cNvPicPr>
          <p:nvPr>
            <p:custDataLst>
              <p:tags r:id="rId7"/>
            </p:custDataLst>
          </p:nvPr>
        </p:nvPicPr>
        <p:blipFill>
          <a:blip r:embed="rId15" cstate="print"/>
          <a:stretch>
            <a:fillRect/>
          </a:stretch>
        </p:blipFill>
        <p:spPr>
          <a:xfrm>
            <a:off x="2286000" y="6096000"/>
            <a:ext cx="2638901" cy="547211"/>
          </a:xfrm>
          <a:prstGeom prst="rect">
            <a:avLst/>
          </a:prstGeom>
        </p:spPr>
      </p:pic>
      <p:sp>
        <p:nvSpPr>
          <p:cNvPr id="16" name="TextBox 15"/>
          <p:cNvSpPr txBox="1"/>
          <p:nvPr/>
        </p:nvSpPr>
        <p:spPr>
          <a:xfrm>
            <a:off x="3581400" y="2133600"/>
            <a:ext cx="5334000" cy="369332"/>
          </a:xfrm>
          <a:prstGeom prst="rect">
            <a:avLst/>
          </a:prstGeom>
          <a:noFill/>
        </p:spPr>
        <p:txBody>
          <a:bodyPr wrap="square" rtlCol="0">
            <a:spAutoFit/>
          </a:bodyPr>
          <a:lstStyle/>
          <a:p>
            <a:r>
              <a:rPr lang="es-ES" dirty="0"/>
              <a:t>De la página previa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Formulario</a:t>
            </a:r>
            <a:r>
              <a:rPr lang="en-US" dirty="0"/>
              <a:t> </a:t>
            </a:r>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200329"/>
          </a:xfrm>
          <a:prstGeom prst="rect">
            <a:avLst/>
          </a:prstGeom>
          <a:noFill/>
        </p:spPr>
        <p:txBody>
          <a:bodyPr wrap="square" rtlCol="0">
            <a:spAutoFit/>
          </a:bodyPr>
          <a:lstStyle/>
          <a:p>
            <a:r>
              <a:rPr lang="en-US" dirty="0"/>
              <a:t>Se </a:t>
            </a:r>
            <a:r>
              <a:rPr lang="en-US" dirty="0" err="1"/>
              <a:t>demuestrapor</a:t>
            </a:r>
            <a:r>
              <a:rPr lang="en-US" dirty="0"/>
              <a:t> </a:t>
            </a:r>
            <a:r>
              <a:rPr lang="en-US" dirty="0" err="1"/>
              <a:t>inducción</a:t>
            </a:r>
            <a:endParaRPr lang="en-US" dirty="0"/>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923330"/>
          </a:xfrm>
          <a:prstGeom prst="rect">
            <a:avLst/>
          </a:prstGeom>
          <a:noFill/>
        </p:spPr>
        <p:txBody>
          <a:bodyPr wrap="square" rtlCol="0">
            <a:spAutoFit/>
          </a:bodyPr>
          <a:lstStyle/>
          <a:p>
            <a:r>
              <a:rPr lang="en-US" dirty="0" err="1"/>
              <a:t>Usa</a:t>
            </a:r>
            <a:r>
              <a:rPr lang="en-US" dirty="0"/>
              <a:t> lo que </a:t>
            </a:r>
            <a:r>
              <a:rPr lang="en-US" dirty="0" err="1"/>
              <a:t>hs</a:t>
            </a:r>
            <a:r>
              <a:rPr lang="en-US" dirty="0"/>
              <a:t> </a:t>
            </a:r>
            <a:r>
              <a:rPr lang="en-US" dirty="0" err="1"/>
              <a:t>aprendido</a:t>
            </a:r>
            <a:r>
              <a:rPr lang="en-US" dirty="0"/>
              <a:t> en </a:t>
            </a:r>
            <a:r>
              <a:rPr lang="en-US" dirty="0" err="1"/>
              <a:t>Cálculo</a:t>
            </a:r>
            <a:r>
              <a:rPr lang="en-US" dirty="0"/>
              <a:t> para la </a:t>
            </a:r>
            <a:r>
              <a:rPr lang="en-US" dirty="0" err="1"/>
              <a:t>demostración</a:t>
            </a:r>
            <a:endParaRPr lang="en-US" dirty="0"/>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369332"/>
          </a:xfrm>
          <a:prstGeom prst="rect">
            <a:avLst/>
          </a:prstGeom>
          <a:noFill/>
        </p:spPr>
        <p:txBody>
          <a:bodyPr wrap="square" rtlCol="0">
            <a:spAutoFit/>
          </a:bodyPr>
          <a:lstStyle/>
          <a:p>
            <a:r>
              <a:rPr lang="en-US" dirty="0"/>
              <a:t> Serie </a:t>
            </a:r>
            <a:r>
              <a:rPr lang="en-US" dirty="0" err="1"/>
              <a:t>Geométrica</a:t>
            </a:r>
            <a:endParaRPr lang="en-US" dirty="0"/>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a:t>
            </a:r>
            <a:r>
              <a:rPr lang="en-US" sz="4000" dirty="0" err="1"/>
              <a:t>Recurrencias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a:t>   </a:t>
            </a:r>
            <a:r>
              <a:rPr lang="en-US" b="1" dirty="0" err="1"/>
              <a:t>Ejemplo</a:t>
            </a:r>
            <a:r>
              <a:rPr lang="en-US" b="1" dirty="0"/>
              <a:t> </a:t>
            </a:r>
            <a:r>
              <a:rPr lang="en-US" dirty="0">
                <a:latin typeface="Cambria Math" pitchFamily="18" charset="0"/>
                <a:ea typeface="Cambria Math" pitchFamily="18" charset="0"/>
              </a:rPr>
              <a:t>1</a:t>
            </a:r>
            <a:r>
              <a:rPr lang="en-US" dirty="0"/>
              <a:t>: Sea {</a:t>
            </a:r>
            <a:r>
              <a:rPr lang="en-US" i="1" dirty="0"/>
              <a:t>a</a:t>
            </a:r>
            <a:r>
              <a:rPr lang="en-US" i="1" baseline="-25000" dirty="0"/>
              <a:t>n</a:t>
            </a:r>
            <a:r>
              <a:rPr lang="en-US" dirty="0"/>
              <a:t>}</a:t>
            </a:r>
            <a:r>
              <a:rPr lang="en-US" i="1" dirty="0"/>
              <a:t> una </a:t>
            </a:r>
            <a:r>
              <a:rPr lang="en-US" i="1" dirty="0" err="1"/>
              <a:t>sucesión</a:t>
            </a:r>
            <a:r>
              <a:rPr lang="en-US" i="1" dirty="0"/>
              <a:t> </a:t>
            </a:r>
            <a:r>
              <a:rPr lang="es-ES" i="1" dirty="0"/>
              <a:t>que satisface la relación de recurrencia </a:t>
            </a:r>
            <a:r>
              <a:rPr lang="en-US" i="1" dirty="0"/>
              <a:t>a</a:t>
            </a:r>
            <a:r>
              <a:rPr lang="en-US" i="1" baseline="-25000" dirty="0"/>
              <a:t>n</a:t>
            </a:r>
            <a:r>
              <a:rPr lang="en-US" i="1" dirty="0"/>
              <a:t> = a</a:t>
            </a:r>
            <a:r>
              <a:rPr lang="en-US" i="1" baseline="-25000" dirty="0"/>
              <a:t>n-1</a:t>
            </a:r>
            <a:r>
              <a:rPr lang="en-US" i="1" dirty="0"/>
              <a:t> + </a:t>
            </a:r>
            <a:r>
              <a:rPr lang="en-US" dirty="0">
                <a:latin typeface="Cambria Math" pitchFamily="18" charset="0"/>
                <a:ea typeface="Cambria Math" pitchFamily="18" charset="0"/>
              </a:rPr>
              <a:t>3</a:t>
            </a:r>
            <a:r>
              <a:rPr lang="en-US" i="1" baseline="-25000" dirty="0"/>
              <a:t> </a:t>
            </a:r>
            <a:r>
              <a:rPr lang="en-US" baseline="-25000" dirty="0"/>
              <a:t> </a:t>
            </a:r>
            <a:r>
              <a:rPr lang="es-ES" baseline="-25000" dirty="0"/>
              <a:t>para </a:t>
            </a:r>
            <a:r>
              <a:rPr lang="en-US" dirty="0"/>
              <a:t> </a:t>
            </a:r>
            <a:r>
              <a:rPr lang="en-US" i="1" dirty="0"/>
              <a:t>n</a:t>
            </a:r>
            <a:r>
              <a:rPr lang="en-US" dirty="0"/>
              <a:t> = </a:t>
            </a:r>
            <a:r>
              <a:rPr lang="en-US" dirty="0">
                <a:latin typeface="Cambria Math" pitchFamily="18" charset="0"/>
                <a:ea typeface="Cambria Math" pitchFamily="18" charset="0"/>
              </a:rPr>
              <a:t>1,2,3,4,</a:t>
            </a:r>
            <a:r>
              <a:rPr lang="en-US" dirty="0"/>
              <a:t>…. </a:t>
            </a:r>
            <a:r>
              <a:rPr lang="es-ES" dirty="0"/>
              <a:t>y supongamos que </a:t>
            </a:r>
            <a:r>
              <a:rPr lang="en-US" dirty="0"/>
              <a:t> </a:t>
            </a:r>
            <a:r>
              <a:rPr lang="en-US" i="1" dirty="0"/>
              <a:t>a</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2</a:t>
            </a:r>
            <a:r>
              <a:rPr lang="en-US" i="1" dirty="0"/>
              <a:t>. </a:t>
            </a:r>
            <a:r>
              <a:rPr lang="en-US" dirty="0"/>
              <a:t> </a:t>
            </a:r>
            <a:r>
              <a:rPr lang="es-ES" dirty="0"/>
              <a:t>Calcula </a:t>
            </a:r>
            <a:r>
              <a:rPr lang="en-US" dirty="0"/>
              <a:t> </a:t>
            </a:r>
            <a:r>
              <a:rPr lang="en-US" i="1" dirty="0"/>
              <a:t>a</a:t>
            </a:r>
            <a:r>
              <a:rPr lang="en-US" i="1" baseline="-25000" dirty="0"/>
              <a:t>1</a:t>
            </a:r>
            <a:r>
              <a:rPr lang="en-US" baseline="-25000" dirty="0"/>
              <a:t> </a:t>
            </a:r>
            <a:r>
              <a:rPr lang="en-US" dirty="0"/>
              <a:t>,</a:t>
            </a:r>
            <a:r>
              <a:rPr lang="en-US" baseline="-25000" dirty="0"/>
              <a:t> </a:t>
            </a:r>
            <a:r>
              <a:rPr lang="en-US" dirty="0"/>
              <a:t> </a:t>
            </a:r>
            <a:r>
              <a:rPr lang="en-US" i="1" dirty="0"/>
              <a:t>a</a:t>
            </a:r>
            <a:r>
              <a:rPr lang="en-US" i="1" baseline="-25000" dirty="0"/>
              <a:t>2</a:t>
            </a:r>
            <a:r>
              <a:rPr lang="en-US" baseline="-25000" dirty="0"/>
              <a:t> </a:t>
            </a:r>
            <a:r>
              <a:rPr lang="en-US" dirty="0"/>
              <a:t> </a:t>
            </a:r>
            <a:r>
              <a:rPr lang="es-ES" dirty="0"/>
              <a:t>y </a:t>
            </a:r>
            <a:r>
              <a:rPr lang="en-US" i="1" dirty="0"/>
              <a:t>a</a:t>
            </a:r>
            <a:r>
              <a:rPr lang="en-US" i="1" baseline="-25000" dirty="0"/>
              <a:t>3</a:t>
            </a:r>
            <a:r>
              <a:rPr lang="en-US" dirty="0"/>
              <a:t>? </a:t>
            </a:r>
          </a:p>
          <a:p>
            <a:pPr>
              <a:buNone/>
            </a:pPr>
            <a:r>
              <a:rPr lang="en-US" dirty="0"/>
              <a:t>     [</a:t>
            </a:r>
            <a:r>
              <a:rPr lang="es-ES" dirty="0"/>
              <a:t>aquí</a:t>
            </a:r>
            <a:r>
              <a:rPr lang="en-US" dirty="0"/>
              <a:t> </a:t>
            </a:r>
            <a:r>
              <a:rPr lang="en-US" i="1" dirty="0"/>
              <a:t>a</a:t>
            </a:r>
            <a:r>
              <a:rPr lang="en-US" i="1" baseline="-25000" dirty="0"/>
              <a:t>0</a:t>
            </a:r>
            <a:r>
              <a:rPr lang="en-US" i="1" dirty="0"/>
              <a:t> = </a:t>
            </a:r>
            <a:r>
              <a:rPr lang="en-US" dirty="0">
                <a:latin typeface="Cambria Math" pitchFamily="18" charset="0"/>
                <a:ea typeface="Cambria Math" pitchFamily="18" charset="0"/>
              </a:rPr>
              <a:t>2</a:t>
            </a:r>
            <a:r>
              <a:rPr lang="en-US" i="1" dirty="0"/>
              <a:t> </a:t>
            </a:r>
            <a:r>
              <a:rPr lang="en-US" dirty="0"/>
              <a:t>es la </a:t>
            </a:r>
            <a:r>
              <a:rPr lang="en-US" i="1" dirty="0" err="1"/>
              <a:t>condición</a:t>
            </a:r>
            <a:r>
              <a:rPr lang="en-US" i="1" dirty="0"/>
              <a:t> </a:t>
            </a:r>
            <a:r>
              <a:rPr lang="en-US" i="1" dirty="0" err="1"/>
              <a:t>inicial</a:t>
            </a:r>
            <a:r>
              <a:rPr lang="en-US" dirty="0"/>
              <a:t>]</a:t>
            </a:r>
          </a:p>
          <a:p>
            <a:pPr>
              <a:buNone/>
            </a:pPr>
            <a:endParaRPr lang="en-US" dirty="0"/>
          </a:p>
          <a:p>
            <a:pPr lvl="1">
              <a:buNone/>
            </a:pPr>
            <a:r>
              <a:rPr lang="en-US" b="1" dirty="0" err="1"/>
              <a:t>Solución</a:t>
            </a:r>
            <a:r>
              <a:rPr lang="en-US" dirty="0"/>
              <a:t>: De </a:t>
            </a:r>
            <a:r>
              <a:rPr lang="es-ES" i="1" dirty="0"/>
              <a:t>la relación de recurrencia deducimos</a:t>
            </a:r>
            <a:endParaRPr lang="en-US" dirty="0"/>
          </a:p>
          <a:p>
            <a:pPr lvl="1">
              <a:buNone/>
            </a:pPr>
            <a:r>
              <a:rPr lang="en-US" dirty="0"/>
              <a:t>      </a:t>
            </a:r>
            <a:r>
              <a:rPr lang="en-US" i="1" dirty="0"/>
              <a:t>a</a:t>
            </a:r>
            <a:r>
              <a:rPr lang="en-US" baseline="-25000" dirty="0">
                <a:latin typeface="Cambria Math" pitchFamily="18" charset="0"/>
                <a:ea typeface="Cambria Math" pitchFamily="18" charset="0"/>
              </a:rPr>
              <a:t>1</a:t>
            </a:r>
            <a:r>
              <a:rPr lang="en-US" i="1" baseline="-25000" dirty="0"/>
              <a:t> </a:t>
            </a:r>
            <a:r>
              <a:rPr lang="en-US" i="1" dirty="0"/>
              <a:t>  </a:t>
            </a:r>
            <a:r>
              <a:rPr lang="en-US" dirty="0">
                <a:latin typeface="Cambria Math" pitchFamily="18" charset="0"/>
                <a:ea typeface="Cambria Math" pitchFamily="18" charset="0"/>
              </a:rPr>
              <a:t>=</a:t>
            </a:r>
            <a:r>
              <a:rPr lang="en-US" i="1" dirty="0"/>
              <a:t>  a</a:t>
            </a:r>
            <a:r>
              <a:rPr lang="en-US" i="1" baseline="-25000" dirty="0"/>
              <a:t>0  </a:t>
            </a:r>
            <a:r>
              <a:rPr lang="en-US" dirty="0">
                <a:latin typeface="Cambria Math" pitchFamily="18" charset="0"/>
                <a:ea typeface="Cambria Math" pitchFamily="18" charset="0"/>
              </a:rPr>
              <a:t>+ 3 = 2 + 3 = 5</a:t>
            </a:r>
          </a:p>
          <a:p>
            <a:pPr lvl="1">
              <a:buNone/>
            </a:pPr>
            <a:r>
              <a:rPr lang="en-US" i="1" dirty="0"/>
              <a:t>      a</a:t>
            </a:r>
            <a:r>
              <a:rPr lang="en-US" baseline="-25000" dirty="0">
                <a:latin typeface="Cambria Math" pitchFamily="18" charset="0"/>
                <a:ea typeface="Cambria Math" pitchFamily="18" charset="0"/>
              </a:rPr>
              <a:t>2</a:t>
            </a:r>
            <a:r>
              <a:rPr lang="en-US" i="1" baseline="-25000" dirty="0"/>
              <a:t> </a:t>
            </a:r>
            <a:r>
              <a:rPr lang="en-US" i="1" dirty="0"/>
              <a:t>  </a:t>
            </a:r>
            <a:r>
              <a:rPr lang="en-US" dirty="0">
                <a:latin typeface="Cambria Math" pitchFamily="18" charset="0"/>
                <a:ea typeface="Cambria Math" pitchFamily="18" charset="0"/>
              </a:rPr>
              <a:t>=</a:t>
            </a:r>
            <a:r>
              <a:rPr lang="en-US" i="1" dirty="0"/>
              <a:t> </a:t>
            </a:r>
            <a:r>
              <a:rPr lang="en-US" dirty="0">
                <a:latin typeface="Cambria Math" pitchFamily="18" charset="0"/>
                <a:ea typeface="Cambria Math" pitchFamily="18" charset="0"/>
              </a:rPr>
              <a:t>5 + 3 = 8</a:t>
            </a:r>
          </a:p>
          <a:p>
            <a:pPr lvl="1">
              <a:buNone/>
            </a:pPr>
            <a:r>
              <a:rPr lang="en-US" dirty="0"/>
              <a:t>      </a:t>
            </a:r>
            <a:r>
              <a:rPr lang="en-US" i="1" dirty="0"/>
              <a:t>a</a:t>
            </a:r>
            <a:r>
              <a:rPr lang="en-US" baseline="-25000" dirty="0">
                <a:latin typeface="Cambria Math" pitchFamily="18" charset="0"/>
                <a:ea typeface="Cambria Math" pitchFamily="18" charset="0"/>
              </a:rPr>
              <a:t>3</a:t>
            </a:r>
            <a:r>
              <a:rPr lang="en-US" baseline="-25000" dirty="0"/>
              <a:t> </a:t>
            </a:r>
            <a:r>
              <a:rPr lang="en-US" i="1" dirty="0"/>
              <a:t>  </a:t>
            </a:r>
            <a:r>
              <a:rPr lang="en-US" dirty="0">
                <a:latin typeface="Cambria Math" pitchFamily="18" charset="0"/>
                <a:ea typeface="Cambria Math" pitchFamily="18" charset="0"/>
              </a:rPr>
              <a:t>= 8 + 3 = 11</a:t>
            </a:r>
          </a:p>
          <a:p>
            <a:pPr>
              <a:buNone/>
            </a:pPr>
            <a:endParaRPr lang="en-US" i="1" dirty="0"/>
          </a:p>
          <a:p>
            <a:pPr lvl="1">
              <a:buNone/>
            </a:pP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Cardinal de un conjunto</a:t>
            </a:r>
          </a:p>
        </p:txBody>
      </p:sp>
      <p:sp>
        <p:nvSpPr>
          <p:cNvPr id="3" name="Subtitle 2"/>
          <p:cNvSpPr>
            <a:spLocks noGrp="1"/>
          </p:cNvSpPr>
          <p:nvPr>
            <p:ph type="subTitle" idx="1"/>
          </p:nvPr>
        </p:nvSpPr>
        <p:spPr/>
        <p:txBody>
          <a:bodyPr/>
          <a:lstStyle/>
          <a:p>
            <a:r>
              <a:rPr lang="en-US" dirty="0" err="1"/>
              <a:t>Sección</a:t>
            </a:r>
            <a:r>
              <a:rPr lang="en-US" dirty="0"/>
              <a:t> 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b="1" dirty="0" err="1"/>
              <a:t>Definición</a:t>
            </a:r>
            <a:r>
              <a:rPr lang="en-US" dirty="0"/>
              <a:t>: El </a:t>
            </a:r>
            <a:r>
              <a:rPr lang="en-US" i="1" dirty="0"/>
              <a:t>cardinal de un conjunto</a:t>
            </a:r>
            <a:r>
              <a:rPr lang="en-US" dirty="0"/>
              <a:t> </a:t>
            </a:r>
            <a:r>
              <a:rPr lang="en-US" i="1" dirty="0"/>
              <a:t>A</a:t>
            </a:r>
            <a:r>
              <a:rPr lang="en-US" dirty="0"/>
              <a:t> es </a:t>
            </a:r>
            <a:r>
              <a:rPr lang="en-US" dirty="0" err="1"/>
              <a:t>igual</a:t>
            </a:r>
            <a:r>
              <a:rPr lang="en-US" dirty="0"/>
              <a:t> al cardinal de un conjunto </a:t>
            </a:r>
            <a:r>
              <a:rPr lang="en-US" i="1" dirty="0"/>
              <a:t>B</a:t>
            </a:r>
            <a:r>
              <a:rPr lang="en-US" dirty="0"/>
              <a:t>, </a:t>
            </a:r>
            <a:r>
              <a:rPr lang="en-US" dirty="0" err="1"/>
              <a:t>escribimos</a:t>
            </a:r>
            <a:r>
              <a:rPr lang="en-US" dirty="0"/>
              <a:t> </a:t>
            </a:r>
          </a:p>
          <a:p>
            <a:pPr>
              <a:buNone/>
            </a:pPr>
            <a:r>
              <a:rPr lang="en-US" dirty="0"/>
              <a:t>                  </a:t>
            </a:r>
            <a:r>
              <a:rPr lang="en-US" i="1" dirty="0"/>
              <a:t>|A| = |</a:t>
            </a:r>
            <a:r>
              <a:rPr lang="en-US" dirty="0"/>
              <a:t>B</a:t>
            </a:r>
            <a:r>
              <a:rPr lang="en-US" i="1" dirty="0"/>
              <a:t>|,</a:t>
            </a:r>
          </a:p>
          <a:p>
            <a:pPr>
              <a:buNone/>
            </a:pPr>
            <a:r>
              <a:rPr lang="en-US" dirty="0"/>
              <a:t>    </a:t>
            </a:r>
            <a:r>
              <a:rPr lang="en-US" dirty="0" err="1"/>
              <a:t>si</a:t>
            </a:r>
            <a:r>
              <a:rPr lang="en-US" dirty="0"/>
              <a:t> </a:t>
            </a:r>
            <a:r>
              <a:rPr lang="en-US" dirty="0" err="1"/>
              <a:t>existe</a:t>
            </a:r>
            <a:r>
              <a:rPr lang="en-US" dirty="0"/>
              <a:t> una </a:t>
            </a:r>
            <a:r>
              <a:rPr lang="en-US" dirty="0" err="1"/>
              <a:t>correspondencia</a:t>
            </a:r>
            <a:r>
              <a:rPr lang="en-US" dirty="0"/>
              <a:t> </a:t>
            </a:r>
            <a:r>
              <a:rPr lang="en-US" dirty="0" err="1"/>
              <a:t>biunívoca</a:t>
            </a:r>
            <a:r>
              <a:rPr lang="en-US" dirty="0"/>
              <a:t>, es </a:t>
            </a:r>
            <a:r>
              <a:rPr lang="en-US" dirty="0" err="1"/>
              <a:t>decir</a:t>
            </a:r>
            <a:r>
              <a:rPr lang="en-US" dirty="0"/>
              <a:t>, una </a:t>
            </a:r>
            <a:r>
              <a:rPr lang="en-US" dirty="0" err="1"/>
              <a:t>biyección</a:t>
            </a:r>
            <a:r>
              <a:rPr lang="en-US" dirty="0"/>
              <a:t> de </a:t>
            </a:r>
            <a:r>
              <a:rPr lang="en-US" i="1" dirty="0"/>
              <a:t>A</a:t>
            </a:r>
            <a:r>
              <a:rPr lang="en-US" dirty="0"/>
              <a:t> en </a:t>
            </a:r>
            <a:r>
              <a:rPr lang="en-US" i="1" dirty="0"/>
              <a:t>B</a:t>
            </a:r>
            <a:r>
              <a:rPr lang="en-US" dirty="0"/>
              <a:t>. </a:t>
            </a:r>
          </a:p>
          <a:p>
            <a:r>
              <a:rPr lang="es-ES" i="1" dirty="0"/>
              <a:t>Si existe una función inyectiva de </a:t>
            </a:r>
            <a:r>
              <a:rPr lang="en-US" i="1" dirty="0"/>
              <a:t>A</a:t>
            </a:r>
            <a:r>
              <a:rPr lang="es-ES" i="1" dirty="0"/>
              <a:t> </a:t>
            </a:r>
            <a:r>
              <a:rPr lang="es-ES" dirty="0"/>
              <a:t>en </a:t>
            </a:r>
            <a:r>
              <a:rPr lang="en-US" i="1" dirty="0"/>
              <a:t>B</a:t>
            </a:r>
            <a:r>
              <a:rPr lang="en-US" dirty="0"/>
              <a:t>, </a:t>
            </a:r>
            <a:r>
              <a:rPr lang="es-ES" dirty="0"/>
              <a:t>el cardinal de </a:t>
            </a:r>
            <a:r>
              <a:rPr lang="en-US" i="1" dirty="0"/>
              <a:t>A</a:t>
            </a:r>
            <a:r>
              <a:rPr lang="en-US" dirty="0"/>
              <a:t> </a:t>
            </a:r>
            <a:r>
              <a:rPr lang="es-ES" dirty="0"/>
              <a:t>es menor o igual que el cardinal de</a:t>
            </a:r>
            <a:r>
              <a:rPr lang="en-US" dirty="0"/>
              <a:t> </a:t>
            </a:r>
            <a:r>
              <a:rPr lang="en-US" i="1" dirty="0"/>
              <a:t>B</a:t>
            </a:r>
            <a:r>
              <a:rPr lang="en-US" dirty="0"/>
              <a:t>   </a:t>
            </a:r>
            <a:r>
              <a:rPr lang="es-ES" dirty="0"/>
              <a:t>y escribimos </a:t>
            </a:r>
            <a:r>
              <a:rPr lang="en-US" dirty="0"/>
              <a:t>   |</a:t>
            </a:r>
            <a:r>
              <a:rPr lang="en-US" i="1" dirty="0"/>
              <a:t>A</a:t>
            </a:r>
            <a:r>
              <a:rPr lang="en-US" dirty="0"/>
              <a:t>| </a:t>
            </a:r>
            <a:r>
              <a:rPr lang="en-US" dirty="0">
                <a:latin typeface="Cambria Math"/>
                <a:ea typeface="Cambria Math"/>
              </a:rPr>
              <a:t>≤ |</a:t>
            </a:r>
            <a:r>
              <a:rPr lang="en-US" i="1" dirty="0">
                <a:ea typeface="Cambria Math"/>
              </a:rPr>
              <a:t>B</a:t>
            </a:r>
            <a:r>
              <a:rPr lang="en-US" dirty="0">
                <a:latin typeface="Cambria Math"/>
                <a:ea typeface="Cambria Math"/>
              </a:rPr>
              <a:t>|. </a:t>
            </a:r>
          </a:p>
          <a:p>
            <a:r>
              <a:rPr lang="en-US" dirty="0" err="1">
                <a:latin typeface="Cambria Math"/>
                <a:ea typeface="Cambria Math"/>
              </a:rPr>
              <a:t>Cuando</a:t>
            </a:r>
            <a:r>
              <a:rPr lang="en-US" dirty="0">
                <a:latin typeface="Cambria Math"/>
                <a:ea typeface="Cambria Math"/>
              </a:rPr>
              <a:t> </a:t>
            </a:r>
            <a:r>
              <a:rPr lang="en-US" dirty="0"/>
              <a:t>|</a:t>
            </a:r>
            <a:r>
              <a:rPr lang="en-US" i="1" dirty="0"/>
              <a:t>A</a:t>
            </a:r>
            <a:r>
              <a:rPr lang="en-US" dirty="0"/>
              <a:t>| </a:t>
            </a:r>
            <a:r>
              <a:rPr lang="en-US" dirty="0">
                <a:latin typeface="Cambria Math"/>
                <a:ea typeface="Cambria Math"/>
              </a:rPr>
              <a:t>≤ |</a:t>
            </a:r>
            <a:r>
              <a:rPr lang="en-US" i="1" dirty="0">
                <a:ea typeface="Cambria Math"/>
              </a:rPr>
              <a:t>B</a:t>
            </a:r>
            <a:r>
              <a:rPr lang="en-US" dirty="0">
                <a:latin typeface="Cambria Math"/>
                <a:ea typeface="Cambria Math"/>
              </a:rPr>
              <a:t>| y </a:t>
            </a:r>
            <a:r>
              <a:rPr lang="en-US" i="1" dirty="0">
                <a:ea typeface="Cambria Math"/>
              </a:rPr>
              <a:t>A</a:t>
            </a:r>
            <a:r>
              <a:rPr lang="en-US" dirty="0">
                <a:latin typeface="Cambria Math"/>
                <a:ea typeface="Cambria Math"/>
              </a:rPr>
              <a:t> y </a:t>
            </a:r>
            <a:r>
              <a:rPr lang="en-US" i="1" dirty="0">
                <a:ea typeface="Cambria Math"/>
              </a:rPr>
              <a:t>B</a:t>
            </a:r>
            <a:r>
              <a:rPr lang="en-US" i="1" dirty="0">
                <a:latin typeface="Cambria Math"/>
                <a:ea typeface="Cambria Math"/>
              </a:rPr>
              <a:t> </a:t>
            </a:r>
            <a:r>
              <a:rPr lang="en-US" i="1" dirty="0" err="1">
                <a:latin typeface="Cambria Math"/>
                <a:ea typeface="Cambria Math"/>
              </a:rPr>
              <a:t>tienen</a:t>
            </a:r>
            <a:r>
              <a:rPr lang="en-US" i="1" dirty="0">
                <a:latin typeface="Cambria Math"/>
                <a:ea typeface="Cambria Math"/>
              </a:rPr>
              <a:t> </a:t>
            </a:r>
            <a:r>
              <a:rPr lang="en-US" i="1" dirty="0" err="1">
                <a:latin typeface="Cambria Math"/>
                <a:ea typeface="Cambria Math"/>
              </a:rPr>
              <a:t>distinto</a:t>
            </a:r>
            <a:r>
              <a:rPr lang="en-US" dirty="0">
                <a:latin typeface="Cambria Math"/>
                <a:ea typeface="Cambria Math"/>
              </a:rPr>
              <a:t> cardinal, decimos que el cardinal de </a:t>
            </a:r>
            <a:r>
              <a:rPr lang="en-US" dirty="0">
                <a:ea typeface="Cambria Math"/>
              </a:rPr>
              <a:t>A</a:t>
            </a:r>
            <a:r>
              <a:rPr lang="en-US" dirty="0">
                <a:latin typeface="Cambria Math"/>
                <a:ea typeface="Cambria Math"/>
              </a:rPr>
              <a:t> es </a:t>
            </a:r>
            <a:r>
              <a:rPr lang="en-US" dirty="0" err="1">
                <a:latin typeface="Cambria Math"/>
                <a:ea typeface="Cambria Math"/>
              </a:rPr>
              <a:t>menor</a:t>
            </a:r>
            <a:r>
              <a:rPr lang="en-US" dirty="0">
                <a:latin typeface="Cambria Math"/>
                <a:ea typeface="Cambria Math"/>
              </a:rPr>
              <a:t> que el cardinal de </a:t>
            </a:r>
            <a:r>
              <a:rPr lang="en-US" i="1" dirty="0">
                <a:ea typeface="Cambria Math"/>
              </a:rPr>
              <a:t>B</a:t>
            </a:r>
            <a:r>
              <a:rPr lang="en-US" dirty="0">
                <a:latin typeface="Cambria Math"/>
                <a:ea typeface="Cambria Math"/>
              </a:rPr>
              <a:t> y </a:t>
            </a:r>
            <a:r>
              <a:rPr lang="en-US" dirty="0" err="1">
                <a:latin typeface="Cambria Math"/>
                <a:ea typeface="Cambria Math"/>
              </a:rPr>
              <a:t>escribimos</a:t>
            </a:r>
            <a:r>
              <a:rPr lang="en-US" dirty="0">
                <a:latin typeface="Cambria Math"/>
                <a:ea typeface="Cambria Math"/>
              </a:rPr>
              <a:t> </a:t>
            </a:r>
            <a:r>
              <a:rPr lang="en-US" dirty="0"/>
              <a:t>|</a:t>
            </a:r>
            <a:r>
              <a:rPr lang="en-US" i="1" dirty="0"/>
              <a:t>A</a:t>
            </a:r>
            <a:r>
              <a:rPr lang="en-US" dirty="0"/>
              <a:t>| </a:t>
            </a:r>
            <a:r>
              <a:rPr lang="en-US" dirty="0">
                <a:latin typeface="Cambria Math"/>
                <a:ea typeface="Cambria Math"/>
              </a:rPr>
              <a:t>&lt; |</a:t>
            </a:r>
            <a:r>
              <a:rPr lang="en-US" i="1" dirty="0">
                <a:ea typeface="Cambria Math"/>
              </a:rPr>
              <a:t>B</a:t>
            </a:r>
            <a:r>
              <a:rPr lang="en-US" dirty="0">
                <a:latin typeface="Cambria Math"/>
                <a:ea typeface="Cambria Math"/>
              </a:rPr>
              <a:t>|. </a:t>
            </a:r>
            <a:endParaRPr lang="en-US" b="1"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a:t>
            </a:r>
          </a:p>
        </p:txBody>
      </p:sp>
      <p:sp>
        <p:nvSpPr>
          <p:cNvPr id="3" name="Content Placeholder 2"/>
          <p:cNvSpPr>
            <a:spLocks noGrp="1"/>
          </p:cNvSpPr>
          <p:nvPr>
            <p:ph idx="1"/>
          </p:nvPr>
        </p:nvSpPr>
        <p:spPr/>
        <p:txBody>
          <a:bodyPr>
            <a:normAutofit/>
          </a:bodyPr>
          <a:lstStyle/>
          <a:p>
            <a:r>
              <a:rPr lang="en-US" b="1" dirty="0" err="1"/>
              <a:t>Definición</a:t>
            </a:r>
            <a:r>
              <a:rPr lang="en-US" dirty="0"/>
              <a:t>: </a:t>
            </a:r>
            <a:r>
              <a:rPr lang="es-ES" dirty="0"/>
              <a:t>Decimos que un conjunto </a:t>
            </a:r>
            <a:r>
              <a:rPr lang="en-US" dirty="0"/>
              <a:t>A </a:t>
            </a:r>
            <a:r>
              <a:rPr lang="es-ES" dirty="0"/>
              <a:t>es </a:t>
            </a:r>
            <a:r>
              <a:rPr lang="es-ES" i="1" dirty="0"/>
              <a:t>contable o numerable </a:t>
            </a:r>
            <a:r>
              <a:rPr lang="es-ES" dirty="0"/>
              <a:t> si es finito o tiene el mismo cardinal que el conjunto de los enteros positivos </a:t>
            </a:r>
            <a:r>
              <a:rPr lang="en-US" dirty="0"/>
              <a:t>(</a:t>
            </a:r>
            <a:r>
              <a:rPr lang="en-US" b="1" dirty="0"/>
              <a:t>Z</a:t>
            </a:r>
            <a:r>
              <a:rPr lang="en-US" b="1" baseline="30000" dirty="0"/>
              <a:t>+</a:t>
            </a:r>
            <a:r>
              <a:rPr lang="en-US" dirty="0"/>
              <a:t>). En </a:t>
            </a:r>
            <a:r>
              <a:rPr lang="es-ES" dirty="0"/>
              <a:t>otro caso se dice que el conjunto es </a:t>
            </a:r>
            <a:r>
              <a:rPr lang="es-ES" i="1" dirty="0"/>
              <a:t>no numerable ( o no contable)</a:t>
            </a:r>
            <a:r>
              <a:rPr lang="es-ES" dirty="0"/>
              <a:t>.</a:t>
            </a:r>
            <a:endParaRPr lang="en-US" dirty="0"/>
          </a:p>
          <a:p>
            <a:r>
              <a:rPr lang="en-US" dirty="0"/>
              <a:t> El conjunto de los </a:t>
            </a:r>
            <a:r>
              <a:rPr lang="en-US" dirty="0" err="1"/>
              <a:t>reales</a:t>
            </a:r>
            <a:r>
              <a:rPr lang="en-US" dirty="0"/>
              <a:t> </a:t>
            </a:r>
            <a:r>
              <a:rPr lang="en-US" b="1" dirty="0"/>
              <a:t>R, </a:t>
            </a:r>
            <a:r>
              <a:rPr lang="en-US" i="1" dirty="0"/>
              <a:t>no es </a:t>
            </a:r>
            <a:r>
              <a:rPr lang="es-ES" i="1" dirty="0"/>
              <a:t>numerable</a:t>
            </a:r>
            <a:r>
              <a:rPr lang="en-US" dirty="0"/>
              <a:t>.</a:t>
            </a:r>
          </a:p>
          <a:p>
            <a:r>
              <a:rPr lang="es-ES" dirty="0"/>
              <a:t>Cuando un conjunto infinito es </a:t>
            </a:r>
            <a:r>
              <a:rPr lang="es-ES" i="1" dirty="0"/>
              <a:t>numerable</a:t>
            </a:r>
            <a:r>
              <a:rPr lang="es-ES" dirty="0"/>
              <a:t>, su cardinal es</a:t>
            </a:r>
            <a:r>
              <a:rPr lang="en-US" dirty="0">
                <a:latin typeface="Cambria Math"/>
                <a:ea typeface="Cambria Math"/>
              </a:rPr>
              <a:t>ℵ</a:t>
            </a:r>
            <a:r>
              <a:rPr lang="en-US" baseline="-25000" dirty="0">
                <a:latin typeface="Cambria Math"/>
                <a:ea typeface="Cambria Math"/>
              </a:rPr>
              <a:t>0 ,  (</a:t>
            </a:r>
            <a:r>
              <a:rPr lang="en-US" dirty="0">
                <a:latin typeface="Cambria Math"/>
                <a:ea typeface="Cambria Math"/>
              </a:rPr>
              <a:t>ℵ es aleph, la </a:t>
            </a:r>
            <a:r>
              <a:rPr lang="en-US" dirty="0" err="1">
                <a:latin typeface="Cambria Math"/>
                <a:ea typeface="Cambria Math"/>
              </a:rPr>
              <a:t>primera</a:t>
            </a:r>
            <a:r>
              <a:rPr lang="en-US" dirty="0">
                <a:latin typeface="Cambria Math"/>
                <a:ea typeface="Cambria Math"/>
              </a:rPr>
              <a:t> </a:t>
            </a:r>
            <a:r>
              <a:rPr lang="en-US" dirty="0" err="1">
                <a:latin typeface="Cambria Math"/>
                <a:ea typeface="Cambria Math"/>
              </a:rPr>
              <a:t>letra</a:t>
            </a:r>
            <a:r>
              <a:rPr lang="en-US" dirty="0">
                <a:latin typeface="Cambria Math"/>
                <a:ea typeface="Cambria Math"/>
              </a:rPr>
              <a:t> del </a:t>
            </a:r>
            <a:r>
              <a:rPr lang="en-US" dirty="0" err="1">
                <a:latin typeface="Cambria Math"/>
                <a:ea typeface="Cambria Math"/>
              </a:rPr>
              <a:t>alfabeto</a:t>
            </a:r>
            <a:r>
              <a:rPr lang="en-US" dirty="0">
                <a:latin typeface="Cambria Math"/>
                <a:ea typeface="Cambria Math"/>
              </a:rPr>
              <a:t> </a:t>
            </a:r>
            <a:r>
              <a:rPr lang="en-US" dirty="0" err="1">
                <a:latin typeface="Cambria Math"/>
                <a:ea typeface="Cambria Math"/>
              </a:rPr>
              <a:t>hebreo</a:t>
            </a:r>
            <a:r>
              <a:rPr lang="en-US" dirty="0">
                <a:latin typeface="Cambria Math"/>
                <a:ea typeface="Cambria Math"/>
              </a:rPr>
              <a:t>)</a:t>
            </a:r>
            <a:r>
              <a:rPr lang="en-US" dirty="0"/>
              <a:t>. </a:t>
            </a:r>
            <a:r>
              <a:rPr lang="en-US" dirty="0" err="1"/>
              <a:t>Escribimos</a:t>
            </a:r>
            <a:r>
              <a:rPr lang="en-US" dirty="0"/>
              <a:t> |</a:t>
            </a:r>
            <a:r>
              <a:rPr lang="en-US" i="1" dirty="0"/>
              <a:t>S</a:t>
            </a:r>
            <a:r>
              <a:rPr lang="en-US" dirty="0"/>
              <a:t>| = </a:t>
            </a:r>
            <a:r>
              <a:rPr lang="en-US" dirty="0">
                <a:latin typeface="Cambria Math"/>
                <a:ea typeface="Cambria Math"/>
              </a:rPr>
              <a:t>ℵ</a:t>
            </a:r>
            <a:r>
              <a:rPr lang="en-US" baseline="-25000" dirty="0">
                <a:latin typeface="Cambria Math"/>
                <a:ea typeface="Cambria Math"/>
              </a:rPr>
              <a:t>0</a:t>
            </a:r>
            <a:endParaRPr lang="en-US" dirty="0"/>
          </a:p>
          <a:p>
            <a:pPr>
              <a:buNone/>
            </a:pPr>
            <a:r>
              <a:rPr lang="en-US" dirty="0"/>
              <a:t>     </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Demostrar que un conjunto es numerable </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a:t> </a:t>
            </a:r>
            <a:r>
              <a:rPr lang="es-ES" dirty="0"/>
              <a:t>Un conjunto infinito </a:t>
            </a:r>
            <a:r>
              <a:rPr lang="en-US" i="1" dirty="0"/>
              <a:t>S </a:t>
            </a:r>
            <a:r>
              <a:rPr lang="es-ES" dirty="0"/>
              <a:t>es numerable sí y solo sí se pueden listar sus elementos en una sucesión</a:t>
            </a:r>
            <a:r>
              <a:rPr lang="en-US" dirty="0"/>
              <a:t> (</a:t>
            </a:r>
            <a:r>
              <a:rPr lang="en-US" dirty="0" err="1"/>
              <a:t>indexada</a:t>
            </a:r>
            <a:r>
              <a:rPr lang="en-US" dirty="0"/>
              <a:t> por los </a:t>
            </a:r>
            <a:r>
              <a:rPr lang="en-US" dirty="0" err="1"/>
              <a:t>enteros</a:t>
            </a:r>
            <a:r>
              <a:rPr lang="en-US" dirty="0"/>
              <a:t> </a:t>
            </a:r>
            <a:r>
              <a:rPr lang="en-US" dirty="0" err="1"/>
              <a:t>positivos</a:t>
            </a:r>
            <a:r>
              <a:rPr lang="en-US" dirty="0"/>
              <a:t>). </a:t>
            </a:r>
          </a:p>
          <a:p>
            <a:r>
              <a:rPr lang="en-US" dirty="0" err="1"/>
              <a:t>Esto</a:t>
            </a:r>
            <a:r>
              <a:rPr lang="en-US" dirty="0"/>
              <a:t> </a:t>
            </a:r>
            <a:r>
              <a:rPr lang="en-US" dirty="0" err="1"/>
              <a:t>ocurre</a:t>
            </a:r>
            <a:r>
              <a:rPr lang="en-US" dirty="0"/>
              <a:t> </a:t>
            </a:r>
            <a:r>
              <a:rPr lang="en-US" dirty="0" err="1"/>
              <a:t>porque</a:t>
            </a:r>
            <a:r>
              <a:rPr lang="en-US" dirty="0"/>
              <a:t> una </a:t>
            </a:r>
            <a:r>
              <a:rPr lang="en-US" dirty="0" err="1"/>
              <a:t>correspondencia</a:t>
            </a:r>
            <a:r>
              <a:rPr lang="en-US" dirty="0"/>
              <a:t> </a:t>
            </a:r>
            <a:r>
              <a:rPr lang="en-US" dirty="0" err="1"/>
              <a:t>inyectiva</a:t>
            </a:r>
            <a:r>
              <a:rPr lang="en-US" dirty="0"/>
              <a:t>  </a:t>
            </a:r>
            <a:r>
              <a:rPr lang="en-US" i="1" dirty="0"/>
              <a:t>f</a:t>
            </a:r>
            <a:r>
              <a:rPr lang="en-US" dirty="0"/>
              <a:t> del conjunto de </a:t>
            </a:r>
            <a:r>
              <a:rPr lang="en-US" dirty="0" err="1"/>
              <a:t>enteros</a:t>
            </a:r>
            <a:r>
              <a:rPr lang="en-US" dirty="0"/>
              <a:t> </a:t>
            </a:r>
            <a:r>
              <a:rPr lang="en-US" dirty="0" err="1"/>
              <a:t>positivos</a:t>
            </a:r>
            <a:r>
              <a:rPr lang="en-US" dirty="0"/>
              <a:t> en un conjunto </a:t>
            </a:r>
            <a:r>
              <a:rPr lang="en-US" i="1" dirty="0"/>
              <a:t>S</a:t>
            </a:r>
            <a:r>
              <a:rPr lang="en-US" dirty="0"/>
              <a:t> se </a:t>
            </a:r>
            <a:r>
              <a:rPr lang="en-US" dirty="0" err="1"/>
              <a:t>puede</a:t>
            </a:r>
            <a:r>
              <a:rPr lang="en-US" dirty="0"/>
              <a:t> </a:t>
            </a:r>
            <a:r>
              <a:rPr lang="en-US" dirty="0" err="1"/>
              <a:t>expresar</a:t>
            </a:r>
            <a:r>
              <a:rPr lang="en-US" dirty="0"/>
              <a:t> en </a:t>
            </a:r>
            <a:r>
              <a:rPr lang="en-US" dirty="0" err="1"/>
              <a:t>términos</a:t>
            </a:r>
            <a:r>
              <a:rPr lang="en-US" dirty="0"/>
              <a:t> de una </a:t>
            </a:r>
            <a:r>
              <a:rPr lang="en-US" dirty="0" err="1"/>
              <a:t>sucesión</a:t>
            </a:r>
            <a:r>
              <a:rPr lang="en-US" dirty="0"/>
              <a:t>        </a:t>
            </a:r>
            <a:r>
              <a:rPr lang="en-US" i="1" dirty="0"/>
              <a:t>a</a:t>
            </a:r>
            <a:r>
              <a:rPr lang="en-US" baseline="-25000" dirty="0"/>
              <a:t>1</a:t>
            </a:r>
            <a:r>
              <a:rPr lang="en-US" i="1" dirty="0"/>
              <a:t>,a</a:t>
            </a:r>
            <a:r>
              <a:rPr lang="en-US" baseline="-25000" dirty="0"/>
              <a:t>2</a:t>
            </a:r>
            <a:r>
              <a:rPr lang="en-US" i="1" dirty="0"/>
              <a:t>,…, a</a:t>
            </a:r>
            <a:r>
              <a:rPr lang="en-US" i="1" baseline="-25000" dirty="0"/>
              <a:t>n </a:t>
            </a:r>
            <a:r>
              <a:rPr lang="en-US" i="1" dirty="0"/>
              <a:t>,… </a:t>
            </a:r>
            <a:r>
              <a:rPr lang="en-US" i="1" dirty="0" err="1"/>
              <a:t>donde</a:t>
            </a:r>
            <a:r>
              <a:rPr lang="en-US" dirty="0"/>
              <a:t> </a:t>
            </a:r>
            <a:r>
              <a:rPr lang="en-US" i="1" dirty="0"/>
              <a:t>a</a:t>
            </a:r>
            <a:r>
              <a:rPr lang="en-US" baseline="-25000" dirty="0"/>
              <a:t>1</a:t>
            </a:r>
            <a:r>
              <a:rPr lang="en-US" i="1" baseline="-25000" dirty="0"/>
              <a:t> </a:t>
            </a:r>
            <a:r>
              <a:rPr lang="en-US" i="1" dirty="0"/>
              <a:t>= f</a:t>
            </a:r>
            <a:r>
              <a:rPr lang="en-US" dirty="0"/>
              <a:t>(</a:t>
            </a:r>
            <a:r>
              <a:rPr lang="en-US" dirty="0">
                <a:latin typeface="Cambria Math" pitchFamily="18" charset="0"/>
                <a:ea typeface="Cambria Math" pitchFamily="18" charset="0"/>
              </a:rPr>
              <a:t>1</a:t>
            </a:r>
            <a:r>
              <a:rPr lang="en-US" dirty="0"/>
              <a:t>)</a:t>
            </a:r>
            <a:r>
              <a:rPr lang="en-US" i="1" dirty="0"/>
              <a:t>, a</a:t>
            </a:r>
            <a:r>
              <a:rPr lang="en-US" baseline="-25000" dirty="0"/>
              <a:t>2</a:t>
            </a:r>
            <a:r>
              <a:rPr lang="en-US" i="1" dirty="0"/>
              <a:t>  = f</a:t>
            </a:r>
            <a:r>
              <a:rPr lang="en-US" dirty="0"/>
              <a:t>(</a:t>
            </a:r>
            <a:r>
              <a:rPr lang="en-US" dirty="0">
                <a:latin typeface="Cambria Math" pitchFamily="18" charset="0"/>
                <a:ea typeface="Cambria Math" pitchFamily="18" charset="0"/>
              </a:rPr>
              <a:t>2</a:t>
            </a:r>
            <a:r>
              <a:rPr lang="en-US" dirty="0"/>
              <a:t>)</a:t>
            </a:r>
            <a:r>
              <a:rPr lang="en-US" i="1" dirty="0"/>
              <a:t>,</a:t>
            </a:r>
            <a:r>
              <a:rPr lang="en-US" dirty="0"/>
              <a:t>…,</a:t>
            </a:r>
            <a:r>
              <a:rPr lang="en-US" i="1" dirty="0"/>
              <a:t> a</a:t>
            </a:r>
            <a:r>
              <a:rPr lang="en-US" i="1" baseline="-25000" dirty="0"/>
              <a:t>n</a:t>
            </a:r>
            <a:r>
              <a:rPr lang="en-US" i="1" dirty="0"/>
              <a:t> = f</a:t>
            </a:r>
            <a:r>
              <a:rPr lang="en-US" dirty="0"/>
              <a:t>(</a:t>
            </a:r>
            <a:r>
              <a:rPr lang="en-US" i="1" dirty="0"/>
              <a:t>n</a:t>
            </a:r>
            <a:r>
              <a:rPr lang="en-US" dirty="0"/>
              <a:t>)</a:t>
            </a:r>
            <a:r>
              <a:rPr lang="en-US" i="1" dirty="0"/>
              <a:t>,… </a:t>
            </a:r>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Gran Hotel de Hilbert</a:t>
            </a:r>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r>
              <a:rPr lang="es-ES" sz="2000" dirty="0"/>
              <a:t>El Gran Hotel (ejemplo debido a David Hilbert) cuenta con un número infinito de habitaciones, cada una ocupada por un huésped. Siempre podemos alojar a un nuevo huésped en este hotel. ¿Cómo es posible?</a:t>
            </a:r>
            <a:endParaRPr lang="en-US" sz="2000"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a:t>David Hilbert</a:t>
            </a:r>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3293209"/>
          </a:xfrm>
          <a:prstGeom prst="rect">
            <a:avLst/>
          </a:prstGeom>
          <a:noFill/>
        </p:spPr>
        <p:txBody>
          <a:bodyPr wrap="square" rtlCol="0">
            <a:spAutoFit/>
          </a:bodyPr>
          <a:lstStyle/>
          <a:p>
            <a:r>
              <a:rPr lang="es-ES" sz="1600" b="1" dirty="0"/>
              <a:t>Explicación:</a:t>
            </a:r>
            <a:r>
              <a:rPr lang="es-ES" sz="1600" dirty="0"/>
              <a:t> Debido a que las habitaciones del Gran Hotel son numerables, podemos enumerarlas como Habitación 1, Habitación 2, Habitación 3, y así sucesivamente. Cuando llega un nuevo huésped, trasladamos al huésped de la Habitación 1 a la Habitación 2, al huésped de la Habitación 2 a la Habitación 3, y en general al huésped de la Habitación n a la Habitación n + 1, para todos los números enteros positivos n. Esto libera la Habitación 1, que asignamos al nuevo huésped, y todos los huéspedes actuales todavía tienen habitaciones.</a:t>
            </a:r>
            <a:endParaRPr lang="en-US" sz="1600" dirty="0"/>
          </a:p>
        </p:txBody>
      </p:sp>
      <p:sp>
        <p:nvSpPr>
          <p:cNvPr id="14" name="TextBox 13"/>
          <p:cNvSpPr txBox="1"/>
          <p:nvPr/>
        </p:nvSpPr>
        <p:spPr>
          <a:xfrm>
            <a:off x="4953000" y="5334000"/>
            <a:ext cx="3505200" cy="1384995"/>
          </a:xfrm>
          <a:prstGeom prst="rect">
            <a:avLst/>
          </a:prstGeom>
          <a:noFill/>
        </p:spPr>
        <p:txBody>
          <a:bodyPr wrap="square" rtlCol="0">
            <a:spAutoFit/>
          </a:bodyPr>
          <a:lstStyle/>
          <a:p>
            <a:r>
              <a:rPr lang="es-ES" sz="1400" dirty="0"/>
              <a:t>El hotel también puede acomodar un número numerable de nuevos huéspedes, todos los huéspedes en un número numerable de autobuses donde cada autobús contiene un número numerable de huéspedes</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Conjuntos </a:t>
            </a:r>
            <a:r>
              <a:rPr lang="en-US" dirty="0" err="1"/>
              <a:t>numerables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Ejemplo</a:t>
            </a:r>
            <a:r>
              <a:rPr lang="en-US" b="1" dirty="0"/>
              <a:t> </a:t>
            </a:r>
            <a:r>
              <a:rPr lang="en-US" b="1" dirty="0">
                <a:latin typeface="Cambria Math" pitchFamily="18" charset="0"/>
                <a:ea typeface="Cambria Math" pitchFamily="18" charset="0"/>
              </a:rPr>
              <a:t>1</a:t>
            </a:r>
            <a:r>
              <a:rPr lang="en-US" b="1" dirty="0"/>
              <a:t>:</a:t>
            </a:r>
            <a:r>
              <a:rPr lang="en-US" dirty="0"/>
              <a:t> </a:t>
            </a:r>
            <a:r>
              <a:rPr lang="es-ES" dirty="0"/>
              <a:t>Demuestra que el conjunto de números enteros positivos pares </a:t>
            </a:r>
            <a:r>
              <a:rPr lang="en-US" dirty="0"/>
              <a:t> </a:t>
            </a:r>
            <a:r>
              <a:rPr lang="en-US" i="1" dirty="0"/>
              <a:t>E</a:t>
            </a:r>
            <a:r>
              <a:rPr lang="es-ES" i="1" dirty="0"/>
              <a:t> es numerable</a:t>
            </a:r>
            <a:r>
              <a:rPr lang="en-US" dirty="0"/>
              <a:t>.</a:t>
            </a:r>
          </a:p>
          <a:p>
            <a:pPr>
              <a:buNone/>
            </a:pPr>
            <a:r>
              <a:rPr lang="en-US" b="1" dirty="0"/>
              <a:t>  Solu</a:t>
            </a:r>
            <a:r>
              <a:rPr lang="es-ES" b="1" dirty="0" err="1"/>
              <a:t>ción</a:t>
            </a:r>
            <a:r>
              <a:rPr lang="en-US" dirty="0"/>
              <a:t>: Sea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ea typeface="Cambria Math" pitchFamily="18" charset="0"/>
              </a:rPr>
              <a:t>x</a:t>
            </a:r>
            <a:r>
              <a:rPr lang="en-US" dirty="0"/>
              <a:t>. </a:t>
            </a:r>
          </a:p>
          <a:p>
            <a:pPr>
              <a:buNone/>
            </a:pPr>
            <a:r>
              <a:rPr lang="en-US" b="1" dirty="0"/>
              <a:t>                 </a:t>
            </a:r>
            <a:r>
              <a:rPr lang="en-US" b="1" dirty="0">
                <a:latin typeface="Cambria Math" pitchFamily="18" charset="0"/>
                <a:ea typeface="Cambria Math" pitchFamily="18" charset="0"/>
              </a:rPr>
              <a:t>1    2    3    4    5     6  …..</a:t>
            </a:r>
          </a:p>
          <a:p>
            <a:pPr>
              <a:buNone/>
            </a:pPr>
            <a:endParaRPr lang="en-US" b="1" dirty="0"/>
          </a:p>
          <a:p>
            <a:pPr>
              <a:buNone/>
            </a:pPr>
            <a:r>
              <a:rPr lang="en-US" b="1" dirty="0"/>
              <a:t>                 </a:t>
            </a:r>
            <a:r>
              <a:rPr lang="en-US" b="1" dirty="0">
                <a:latin typeface="Cambria Math" pitchFamily="18" charset="0"/>
                <a:ea typeface="Cambria Math" pitchFamily="18" charset="0"/>
              </a:rPr>
              <a:t>2    4    6    8    10  12  ……</a:t>
            </a:r>
          </a:p>
          <a:p>
            <a:pPr>
              <a:buNone/>
            </a:pPr>
            <a:r>
              <a:rPr lang="en-US" dirty="0"/>
              <a:t>    </a:t>
            </a:r>
            <a:r>
              <a:rPr lang="en-US" i="1" dirty="0"/>
              <a:t>f</a:t>
            </a:r>
            <a:r>
              <a:rPr lang="en-US" dirty="0"/>
              <a:t> es una </a:t>
            </a:r>
            <a:r>
              <a:rPr lang="en-US" dirty="0" err="1"/>
              <a:t>biyección</a:t>
            </a:r>
            <a:r>
              <a:rPr lang="en-US" dirty="0"/>
              <a:t> de </a:t>
            </a:r>
            <a:r>
              <a:rPr lang="en-US" b="1" dirty="0"/>
              <a:t>N</a:t>
            </a:r>
            <a:r>
              <a:rPr lang="en-US" dirty="0"/>
              <a:t> en </a:t>
            </a:r>
            <a:r>
              <a:rPr lang="en-US" i="1" dirty="0"/>
              <a:t>E,</a:t>
            </a:r>
            <a:r>
              <a:rPr lang="en-US" dirty="0"/>
              <a:t> </a:t>
            </a:r>
            <a:r>
              <a:rPr lang="en-US" dirty="0" err="1"/>
              <a:t>pues</a:t>
            </a:r>
            <a:r>
              <a:rPr lang="en-US" dirty="0"/>
              <a:t> </a:t>
            </a:r>
            <a:r>
              <a:rPr lang="en-US" i="1" dirty="0"/>
              <a:t>f</a:t>
            </a:r>
            <a:r>
              <a:rPr lang="en-US" dirty="0"/>
              <a:t>  es </a:t>
            </a:r>
            <a:r>
              <a:rPr lang="en-US" dirty="0" err="1"/>
              <a:t>inyectiva</a:t>
            </a:r>
            <a:r>
              <a:rPr lang="en-US" dirty="0"/>
              <a:t> y </a:t>
            </a:r>
            <a:r>
              <a:rPr lang="en-US" dirty="0" err="1"/>
              <a:t>suprayectiva</a:t>
            </a:r>
            <a:r>
              <a:rPr lang="en-US" dirty="0"/>
              <a:t>. </a:t>
            </a:r>
            <a:r>
              <a:rPr lang="es-ES" dirty="0"/>
              <a:t>Para demostrar que es inyectiva supongamos que </a:t>
            </a:r>
            <a:r>
              <a:rPr lang="en-US" i="1" dirty="0">
                <a:ea typeface="Cambria Math" pitchFamily="18" charset="0"/>
              </a:rPr>
              <a:t>f</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 </a:t>
            </a:r>
            <a:r>
              <a:rPr lang="en-US" i="1" dirty="0">
                <a:ea typeface="Cambria Math" pitchFamily="18" charset="0"/>
              </a:rPr>
              <a:t>f</a:t>
            </a:r>
            <a:r>
              <a:rPr lang="en-US" dirty="0">
                <a:latin typeface="Cambria Math" pitchFamily="18" charset="0"/>
                <a:ea typeface="Cambria Math" pitchFamily="18" charset="0"/>
              </a:rPr>
              <a:t>(</a:t>
            </a:r>
            <a:r>
              <a:rPr lang="en-US" i="1" dirty="0">
                <a:latin typeface="Cambria Math" pitchFamily="18" charset="0"/>
                <a:ea typeface="Cambria Math" pitchFamily="18" charset="0"/>
              </a:rPr>
              <a:t>m</a:t>
            </a:r>
            <a:r>
              <a:rPr lang="en-US" dirty="0">
                <a:latin typeface="Cambria Math" pitchFamily="18" charset="0"/>
                <a:ea typeface="Cambria Math" pitchFamily="18" charset="0"/>
              </a:rPr>
              <a:t>).   </a:t>
            </a:r>
            <a:r>
              <a:rPr lang="es-ES" dirty="0">
                <a:latin typeface="Cambria Math" pitchFamily="18" charset="0"/>
                <a:ea typeface="Cambria Math" pitchFamily="18" charset="0"/>
              </a:rPr>
              <a:t>Entonces </a:t>
            </a:r>
            <a:r>
              <a:rPr lang="en-US" dirty="0"/>
              <a:t> </a:t>
            </a:r>
            <a:r>
              <a:rPr lang="en-US" dirty="0">
                <a:latin typeface="Cambria Math" pitchFamily="18" charset="0"/>
                <a:ea typeface="Cambria Math" pitchFamily="18" charset="0"/>
              </a:rPr>
              <a:t>2</a:t>
            </a:r>
            <a:r>
              <a:rPr lang="en-US" i="1" dirty="0">
                <a:latin typeface="Cambria Math" pitchFamily="18" charset="0"/>
                <a:ea typeface="Cambria Math" pitchFamily="18" charset="0"/>
              </a:rPr>
              <a:t>n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latin typeface="Cambria Math" pitchFamily="18" charset="0"/>
                <a:ea typeface="Cambria Math" pitchFamily="18" charset="0"/>
              </a:rPr>
              <a:t>m</a:t>
            </a:r>
            <a:r>
              <a:rPr lang="en-US" dirty="0"/>
              <a:t>, </a:t>
            </a:r>
            <a:r>
              <a:rPr lang="es-ES" dirty="0"/>
              <a:t>y por lo tanto,</a:t>
            </a:r>
            <a:r>
              <a:rPr lang="en-US" dirty="0"/>
              <a:t> </a:t>
            </a:r>
            <a:r>
              <a:rPr lang="en-US" i="1" dirty="0">
                <a:latin typeface="Cambria Math" pitchFamily="18" charset="0"/>
                <a:ea typeface="Cambria Math" pitchFamily="18" charset="0"/>
              </a:rPr>
              <a:t>n </a:t>
            </a:r>
            <a:r>
              <a:rPr lang="en-US" dirty="0">
                <a:latin typeface="Cambria Math" pitchFamily="18" charset="0"/>
                <a:ea typeface="Cambria Math" pitchFamily="18" charset="0"/>
              </a:rPr>
              <a:t>=</a:t>
            </a:r>
            <a:r>
              <a:rPr lang="en-US" i="1" dirty="0">
                <a:latin typeface="Cambria Math" pitchFamily="18" charset="0"/>
                <a:ea typeface="Cambria Math" pitchFamily="18" charset="0"/>
              </a:rPr>
              <a:t> m</a:t>
            </a:r>
            <a:r>
              <a:rPr lang="en-US" dirty="0"/>
              <a:t>. </a:t>
            </a:r>
            <a:r>
              <a:rPr lang="es-ES" dirty="0"/>
              <a:t>Para demostrar que es </a:t>
            </a:r>
            <a:r>
              <a:rPr lang="es-ES" dirty="0" err="1"/>
              <a:t>suprayectiva</a:t>
            </a:r>
            <a:r>
              <a:rPr lang="es-ES" dirty="0"/>
              <a:t>, supongamos que </a:t>
            </a:r>
            <a:r>
              <a:rPr lang="en-US" i="1" dirty="0"/>
              <a:t>t</a:t>
            </a:r>
            <a:r>
              <a:rPr lang="es-ES" i="1" dirty="0"/>
              <a:t> es un entero positivo </a:t>
            </a:r>
            <a:r>
              <a:rPr lang="en-US" dirty="0"/>
              <a:t>. </a:t>
            </a:r>
            <a:r>
              <a:rPr lang="es-ES" dirty="0"/>
              <a:t> Entonces</a:t>
            </a:r>
            <a:r>
              <a:rPr lang="en-US" dirty="0"/>
              <a:t> </a:t>
            </a:r>
            <a:r>
              <a:rPr lang="en-US" i="1" dirty="0">
                <a:ea typeface="Cambria Math" pitchFamily="18" charset="0"/>
              </a:rPr>
              <a:t>t = </a:t>
            </a:r>
            <a:r>
              <a:rPr lang="en-US" dirty="0">
                <a:latin typeface="Cambria Math" pitchFamily="18" charset="0"/>
                <a:ea typeface="Cambria Math" pitchFamily="18" charset="0"/>
              </a:rPr>
              <a:t>2</a:t>
            </a:r>
            <a:r>
              <a:rPr lang="en-US" i="1" dirty="0">
                <a:ea typeface="Cambria Math" pitchFamily="18" charset="0"/>
              </a:rPr>
              <a:t>k</a:t>
            </a:r>
            <a:r>
              <a:rPr lang="es-ES" i="1" dirty="0">
                <a:ea typeface="Cambria Math" pitchFamily="18" charset="0"/>
              </a:rPr>
              <a:t> para algún entero positivo</a:t>
            </a:r>
            <a:r>
              <a:rPr lang="en-US" dirty="0"/>
              <a:t> </a:t>
            </a:r>
            <a:r>
              <a:rPr lang="en-US" i="1" dirty="0">
                <a:ea typeface="Cambria Math" pitchFamily="18" charset="0"/>
              </a:rPr>
              <a:t>k y</a:t>
            </a:r>
            <a:r>
              <a:rPr lang="en-US" dirty="0"/>
              <a:t> </a:t>
            </a:r>
            <a:r>
              <a:rPr lang="en-US" i="1" dirty="0">
                <a:ea typeface="Cambria Math" pitchFamily="18" charset="0"/>
              </a:rPr>
              <a:t>f</a:t>
            </a:r>
            <a:r>
              <a:rPr lang="en-US" dirty="0">
                <a:ea typeface="Cambria Math" pitchFamily="18" charset="0"/>
              </a:rPr>
              <a:t>(</a:t>
            </a:r>
            <a:r>
              <a:rPr lang="en-US" i="1" dirty="0">
                <a:ea typeface="Cambria Math" pitchFamily="18" charset="0"/>
              </a:rPr>
              <a:t>k</a:t>
            </a:r>
            <a:r>
              <a:rPr lang="en-US" dirty="0">
                <a:ea typeface="Cambria Math" pitchFamily="18" charset="0"/>
              </a:rPr>
              <a:t>) = </a:t>
            </a:r>
            <a:r>
              <a:rPr lang="en-US" i="1" dirty="0">
                <a:ea typeface="Cambria Math" pitchFamily="18" charset="0"/>
              </a:rPr>
              <a:t>t</a:t>
            </a:r>
            <a:r>
              <a:rPr lang="en-US" dirty="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Conjuntos </a:t>
            </a:r>
            <a:r>
              <a:rPr lang="en-US" dirty="0" err="1"/>
              <a:t>numerables</a:t>
            </a:r>
            <a:endParaRPr lang="en-US" dirty="0"/>
          </a:p>
        </p:txBody>
      </p:sp>
      <p:sp>
        <p:nvSpPr>
          <p:cNvPr id="3" name="Content Placeholder 2"/>
          <p:cNvSpPr>
            <a:spLocks noGrp="1"/>
          </p:cNvSpPr>
          <p:nvPr>
            <p:ph idx="1"/>
          </p:nvPr>
        </p:nvSpPr>
        <p:spPr/>
        <p:txBody>
          <a:bodyPr/>
          <a:lstStyle/>
          <a:p>
            <a:pPr>
              <a:buNone/>
            </a:pPr>
            <a:r>
              <a:rPr lang="en-US" b="1" dirty="0"/>
              <a:t>  </a:t>
            </a:r>
            <a:r>
              <a:rPr lang="en-US" b="1" dirty="0" err="1"/>
              <a:t>Ejemplo</a:t>
            </a:r>
            <a:r>
              <a:rPr lang="en-US" b="1" dirty="0"/>
              <a:t> </a:t>
            </a:r>
            <a:r>
              <a:rPr lang="en-US" b="1" dirty="0">
                <a:latin typeface="Cambria Math" pitchFamily="18" charset="0"/>
                <a:ea typeface="Cambria Math" pitchFamily="18" charset="0"/>
              </a:rPr>
              <a:t>2</a:t>
            </a:r>
            <a:r>
              <a:rPr lang="en-US" b="1" dirty="0"/>
              <a:t>: </a:t>
            </a:r>
            <a:r>
              <a:rPr lang="es-ES" dirty="0"/>
              <a:t>Demuestra que el conjunto de los enteros </a:t>
            </a:r>
            <a:r>
              <a:rPr lang="en-US" dirty="0"/>
              <a:t> </a:t>
            </a:r>
            <a:r>
              <a:rPr lang="en-US" b="1" dirty="0"/>
              <a:t>Z</a:t>
            </a:r>
            <a:r>
              <a:rPr lang="en-US" dirty="0"/>
              <a:t> </a:t>
            </a:r>
            <a:r>
              <a:rPr lang="es-ES" dirty="0"/>
              <a:t>es numerable</a:t>
            </a:r>
            <a:r>
              <a:rPr lang="en-US" dirty="0"/>
              <a:t>.</a:t>
            </a:r>
          </a:p>
          <a:p>
            <a:pPr>
              <a:buNone/>
            </a:pPr>
            <a:r>
              <a:rPr lang="en-US" b="1" dirty="0"/>
              <a:t>   S</a:t>
            </a:r>
            <a:r>
              <a:rPr lang="es-ES" b="1" dirty="0" err="1"/>
              <a:t>olución</a:t>
            </a:r>
            <a:r>
              <a:rPr lang="es-ES" b="1" dirty="0"/>
              <a:t> </a:t>
            </a:r>
            <a:r>
              <a:rPr lang="en-US" dirty="0"/>
              <a:t>: P</a:t>
            </a:r>
            <a:r>
              <a:rPr lang="es-ES" dirty="0" err="1"/>
              <a:t>odemos</a:t>
            </a:r>
            <a:r>
              <a:rPr lang="es-ES" dirty="0"/>
              <a:t> enumerar sus elementos en una sucesión </a:t>
            </a:r>
            <a:r>
              <a:rPr lang="en-US" dirty="0"/>
              <a:t>:</a:t>
            </a:r>
          </a:p>
          <a:p>
            <a:pPr>
              <a:buNone/>
            </a:pPr>
            <a:r>
              <a:rPr lang="en-US" dirty="0"/>
              <a:t>      </a:t>
            </a:r>
            <a:r>
              <a:rPr lang="en-US" dirty="0">
                <a:latin typeface="Cambria Math" pitchFamily="18" charset="0"/>
                <a:ea typeface="Cambria Math" pitchFamily="18" charset="0"/>
              </a:rPr>
              <a:t>0, 1, </a:t>
            </a:r>
            <a:r>
              <a:rPr lang="en-US" i="1" dirty="0">
                <a:latin typeface="Cambria Math"/>
                <a:ea typeface="Cambria Math"/>
              </a:rPr>
              <a:t>− </a:t>
            </a:r>
            <a:r>
              <a:rPr lang="en-US" dirty="0">
                <a:latin typeface="Cambria Math" pitchFamily="18" charset="0"/>
                <a:ea typeface="Cambria Math" pitchFamily="18" charset="0"/>
              </a:rPr>
              <a:t>1, 2, </a:t>
            </a:r>
            <a:r>
              <a:rPr lang="en-US" i="1" dirty="0">
                <a:latin typeface="Cambria Math"/>
                <a:ea typeface="Cambria Math"/>
              </a:rPr>
              <a:t>− </a:t>
            </a:r>
            <a:r>
              <a:rPr lang="en-US" dirty="0">
                <a:latin typeface="Cambria Math" pitchFamily="18" charset="0"/>
                <a:ea typeface="Cambria Math" pitchFamily="18" charset="0"/>
              </a:rPr>
              <a:t>2, 3, </a:t>
            </a:r>
            <a:r>
              <a:rPr lang="en-US" i="1" dirty="0">
                <a:latin typeface="Cambria Math"/>
                <a:ea typeface="Cambria Math"/>
              </a:rPr>
              <a:t>− </a:t>
            </a:r>
            <a:r>
              <a:rPr lang="en-US" dirty="0">
                <a:latin typeface="Cambria Math" pitchFamily="18" charset="0"/>
                <a:ea typeface="Cambria Math" pitchFamily="18" charset="0"/>
              </a:rPr>
              <a:t>3 ,………..</a:t>
            </a:r>
          </a:p>
          <a:p>
            <a:pPr>
              <a:buNone/>
            </a:pPr>
            <a:r>
              <a:rPr lang="en-US" dirty="0"/>
              <a:t>  </a:t>
            </a:r>
            <a:r>
              <a:rPr lang="es-ES" dirty="0"/>
              <a:t>o podemos definir una biyección de </a:t>
            </a:r>
            <a:r>
              <a:rPr lang="en-US" b="1" dirty="0"/>
              <a:t>N</a:t>
            </a:r>
            <a:r>
              <a:rPr lang="en-US" dirty="0"/>
              <a:t> en </a:t>
            </a:r>
            <a:r>
              <a:rPr lang="en-US" b="1" dirty="0"/>
              <a:t>Z</a:t>
            </a:r>
            <a:r>
              <a:rPr lang="en-US" dirty="0"/>
              <a:t>:</a:t>
            </a:r>
          </a:p>
          <a:p>
            <a:pPr lvl="1"/>
            <a:r>
              <a:rPr lang="en-US" dirty="0" err="1"/>
              <a:t>Cuando</a:t>
            </a:r>
            <a:r>
              <a:rPr lang="en-US" dirty="0"/>
              <a:t> </a:t>
            </a:r>
            <a:r>
              <a:rPr lang="en-US" i="1" dirty="0"/>
              <a:t>n</a:t>
            </a:r>
            <a:r>
              <a:rPr lang="en-US" dirty="0"/>
              <a:t> es par:    </a:t>
            </a:r>
            <a:r>
              <a:rPr lang="en-US" i="1" dirty="0"/>
              <a:t>f</a:t>
            </a:r>
            <a:r>
              <a:rPr lang="en-US" dirty="0"/>
              <a:t>(</a:t>
            </a:r>
            <a:r>
              <a:rPr lang="en-US" i="1" dirty="0"/>
              <a:t>n</a:t>
            </a:r>
            <a:r>
              <a:rPr lang="en-US" dirty="0"/>
              <a:t>)</a:t>
            </a:r>
            <a:r>
              <a:rPr lang="en-US" i="1" dirty="0"/>
              <a:t> = n/</a:t>
            </a:r>
            <a:r>
              <a:rPr lang="en-US" dirty="0">
                <a:latin typeface="Cambria Math" pitchFamily="18" charset="0"/>
                <a:ea typeface="Cambria Math" pitchFamily="18" charset="0"/>
              </a:rPr>
              <a:t>2</a:t>
            </a:r>
          </a:p>
          <a:p>
            <a:pPr lvl="1"/>
            <a:r>
              <a:rPr lang="en-US" dirty="0" err="1"/>
              <a:t>Cuando</a:t>
            </a:r>
            <a:r>
              <a:rPr lang="en-US" dirty="0"/>
              <a:t> </a:t>
            </a:r>
            <a:r>
              <a:rPr lang="en-US" i="1" dirty="0"/>
              <a:t>n</a:t>
            </a:r>
            <a:r>
              <a:rPr lang="en-US" dirty="0"/>
              <a:t> es impar :     </a:t>
            </a:r>
            <a:r>
              <a:rPr lang="en-US" i="1" dirty="0"/>
              <a:t>f</a:t>
            </a:r>
            <a:r>
              <a:rPr lang="en-US" dirty="0"/>
              <a:t>(n) = </a:t>
            </a:r>
            <a:r>
              <a:rPr lang="en-US" i="1" dirty="0">
                <a:latin typeface="Cambria Math"/>
                <a:ea typeface="Cambria Math"/>
              </a:rPr>
              <a:t>−</a:t>
            </a:r>
            <a:r>
              <a:rPr lang="en-US" dirty="0"/>
              <a:t>(</a:t>
            </a:r>
            <a:r>
              <a:rPr lang="en-US" i="1" dirty="0"/>
              <a:t>n</a:t>
            </a:r>
            <a:r>
              <a:rPr lang="en-US" i="1"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El conjunto de los números racionales positivos es numerable </a:t>
            </a:r>
            <a:endParaRPr lang="en-US" sz="4000" dirty="0"/>
          </a:p>
        </p:txBody>
      </p:sp>
      <p:sp>
        <p:nvSpPr>
          <p:cNvPr id="3" name="Content Placeholder 2"/>
          <p:cNvSpPr>
            <a:spLocks noGrp="1"/>
          </p:cNvSpPr>
          <p:nvPr>
            <p:ph idx="1"/>
          </p:nvPr>
        </p:nvSpPr>
        <p:spPr/>
        <p:txBody>
          <a:bodyPr>
            <a:normAutofit fontScale="92500" lnSpcReduction="20000"/>
          </a:bodyPr>
          <a:lstStyle/>
          <a:p>
            <a:r>
              <a:rPr lang="es-ES" b="1" dirty="0"/>
              <a:t>Definición</a:t>
            </a:r>
            <a:r>
              <a:rPr lang="en-US" dirty="0"/>
              <a:t>:</a:t>
            </a:r>
            <a:r>
              <a:rPr lang="es-ES" dirty="0"/>
              <a:t> Un número racional se puede expresar como el cociente entre 2 enteros </a:t>
            </a:r>
            <a:r>
              <a:rPr lang="en-US" i="1" dirty="0"/>
              <a:t>p</a:t>
            </a:r>
            <a:r>
              <a:rPr lang="en-US" dirty="0"/>
              <a:t> y </a:t>
            </a:r>
            <a:r>
              <a:rPr lang="en-US" i="1" dirty="0"/>
              <a:t>q</a:t>
            </a:r>
            <a:r>
              <a:rPr lang="en-US" dirty="0"/>
              <a:t> tales que </a:t>
            </a:r>
            <a:r>
              <a:rPr lang="en-US" i="1" dirty="0"/>
              <a:t>q</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0.</a:t>
            </a:r>
          </a:p>
          <a:p>
            <a:pPr lvl="1"/>
            <a:r>
              <a:rPr lang="en-US" dirty="0"/>
              <a:t>¾ es </a:t>
            </a:r>
            <a:r>
              <a:rPr lang="en-US" dirty="0" err="1"/>
              <a:t>racional</a:t>
            </a:r>
            <a:endParaRPr lang="en-US" dirty="0"/>
          </a:p>
          <a:p>
            <a:pPr lvl="1"/>
            <a:r>
              <a:rPr lang="en-US" dirty="0">
                <a:latin typeface="Cambria Math"/>
                <a:ea typeface="Cambria Math"/>
              </a:rPr>
              <a:t>√2</a:t>
            </a:r>
            <a:r>
              <a:rPr lang="en-US" dirty="0"/>
              <a:t>  no es </a:t>
            </a:r>
            <a:r>
              <a:rPr lang="en-US" dirty="0" err="1"/>
              <a:t>racional</a:t>
            </a:r>
            <a:r>
              <a:rPr lang="en-US" dirty="0"/>
              <a:t>.</a:t>
            </a:r>
          </a:p>
          <a:p>
            <a:pPr>
              <a:buNone/>
            </a:pPr>
            <a:r>
              <a:rPr lang="en-US" b="1" dirty="0"/>
              <a:t>   </a:t>
            </a:r>
            <a:r>
              <a:rPr lang="en-US" b="1" dirty="0" err="1"/>
              <a:t>Ejemplo</a:t>
            </a:r>
            <a:r>
              <a:rPr lang="en-US" b="1" dirty="0"/>
              <a:t> </a:t>
            </a:r>
            <a:r>
              <a:rPr lang="en-US" b="1" dirty="0">
                <a:latin typeface="Cambria Math" pitchFamily="18" charset="0"/>
                <a:ea typeface="Cambria Math" pitchFamily="18" charset="0"/>
              </a:rPr>
              <a:t>3</a:t>
            </a:r>
            <a:r>
              <a:rPr lang="en-US" dirty="0"/>
              <a:t>:</a:t>
            </a:r>
            <a:r>
              <a:rPr lang="es-ES" dirty="0"/>
              <a:t> Demuestra que el conjunto de los números racionales positivos es numerable.</a:t>
            </a:r>
            <a:endParaRPr lang="en-US" dirty="0"/>
          </a:p>
          <a:p>
            <a:pPr>
              <a:buNone/>
            </a:pPr>
            <a:r>
              <a:rPr lang="en-US" b="1" dirty="0"/>
              <a:t>   S</a:t>
            </a:r>
            <a:r>
              <a:rPr lang="es-ES" b="1" dirty="0" err="1"/>
              <a:t>olución</a:t>
            </a:r>
            <a:r>
              <a:rPr lang="es-ES" b="1" dirty="0"/>
              <a:t>: </a:t>
            </a:r>
            <a:r>
              <a:rPr lang="es-ES" dirty="0"/>
              <a:t>El conjunto de los números racionales positivos es numerable porque podemos enumerarlos (o “listarlos”) en una sucesión</a:t>
            </a:r>
            <a:r>
              <a:rPr lang="en-US" dirty="0"/>
              <a:t>:</a:t>
            </a:r>
          </a:p>
          <a:p>
            <a:pPr>
              <a:buNone/>
            </a:pPr>
            <a:r>
              <a:rPr lang="en-US" dirty="0"/>
              <a:t>                       </a:t>
            </a:r>
            <a:r>
              <a:rPr lang="en-US" i="1" dirty="0"/>
              <a:t>r</a:t>
            </a:r>
            <a:r>
              <a:rPr lang="en-US" baseline="-25000" dirty="0"/>
              <a:t>1 </a:t>
            </a:r>
            <a:r>
              <a:rPr lang="en-US" dirty="0"/>
              <a:t>, </a:t>
            </a:r>
            <a:r>
              <a:rPr lang="en-US" i="1" dirty="0"/>
              <a:t>r</a:t>
            </a:r>
            <a:r>
              <a:rPr lang="en-US" baseline="-25000" dirty="0"/>
              <a:t>2 </a:t>
            </a:r>
            <a:r>
              <a:rPr lang="en-US" dirty="0"/>
              <a:t>, </a:t>
            </a:r>
            <a:r>
              <a:rPr lang="en-US" i="1" dirty="0"/>
              <a:t>r</a:t>
            </a:r>
            <a:r>
              <a:rPr lang="en-US" baseline="-25000" dirty="0"/>
              <a:t>3 </a:t>
            </a:r>
            <a:r>
              <a:rPr lang="en-US" dirty="0"/>
              <a:t>,…   </a:t>
            </a:r>
          </a:p>
          <a:p>
            <a:pPr>
              <a:buNone/>
            </a:pPr>
            <a:r>
              <a:rPr lang="en-US" dirty="0"/>
              <a:t>    </a:t>
            </a:r>
            <a:r>
              <a:rPr lang="en-US" dirty="0" err="1"/>
              <a:t>Veamos</a:t>
            </a:r>
            <a:r>
              <a:rPr lang="en-US" dirty="0"/>
              <a:t> </a:t>
            </a:r>
            <a:r>
              <a:rPr lang="en-US" dirty="0" err="1"/>
              <a:t>cómo</a:t>
            </a:r>
            <a:r>
              <a:rPr lang="en-US" dirty="0"/>
              <a:t> </a:t>
            </a:r>
            <a:r>
              <a:rPr lang="en-US" dirty="0" err="1"/>
              <a:t>hacerlo</a:t>
            </a:r>
            <a:r>
              <a:rPr lang="en-US" dirty="0"/>
              <a:t> en la </a:t>
            </a:r>
            <a:r>
              <a:rPr lang="en-US" dirty="0" err="1"/>
              <a:t>siguiente</a:t>
            </a:r>
            <a:r>
              <a:rPr lang="en-US" dirty="0"/>
              <a:t> </a:t>
            </a:r>
            <a:r>
              <a:rPr lang="en-US" dirty="0" err="1"/>
              <a:t>diapositiva</a:t>
            </a:r>
            <a:r>
              <a:rPr lang="en-US" dirty="0"/>
              <a:t>.                </a:t>
            </a:r>
            <a:r>
              <a:rPr lang="en-US" dirty="0">
                <a:latin typeface="Cambria Math"/>
                <a:ea typeface="Cambria Math"/>
                <a:sym typeface="Wingdings" pitchFamily="2" charset="2"/>
              </a:rPr>
              <a:t>→</a:t>
            </a:r>
            <a:endParaRPr lang="en-US" dirty="0"/>
          </a:p>
          <a:p>
            <a:pPr>
              <a:buNone/>
            </a:pPr>
            <a:endParaRPr lang="en-US" dirty="0"/>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El conjunto de los números racionales positivos es numerable </a:t>
            </a:r>
            <a:endParaRPr lang="en-US" sz="4000" dirty="0"/>
          </a:p>
        </p:txBody>
      </p:sp>
      <p:sp>
        <p:nvSpPr>
          <p:cNvPr id="5" name="TextBox 4"/>
          <p:cNvSpPr txBox="1"/>
          <p:nvPr/>
        </p:nvSpPr>
        <p:spPr>
          <a:xfrm>
            <a:off x="76200" y="2971800"/>
            <a:ext cx="3352800" cy="2031325"/>
          </a:xfrm>
          <a:prstGeom prst="rect">
            <a:avLst/>
          </a:prstGeom>
          <a:noFill/>
        </p:spPr>
        <p:txBody>
          <a:bodyPr wrap="square" rtlCol="0">
            <a:spAutoFit/>
          </a:bodyPr>
          <a:lstStyle/>
          <a:p>
            <a:r>
              <a:rPr lang="en-US" b="1" dirty="0" err="1"/>
              <a:t>Constru</a:t>
            </a:r>
            <a:r>
              <a:rPr lang="es-ES" b="1" dirty="0" err="1"/>
              <a:t>imos</a:t>
            </a:r>
            <a:r>
              <a:rPr lang="es-ES" b="1" dirty="0"/>
              <a:t> la lista:</a:t>
            </a:r>
            <a:endParaRPr lang="en-US" b="1" dirty="0"/>
          </a:p>
          <a:p>
            <a:endParaRPr lang="en-US" dirty="0"/>
          </a:p>
          <a:p>
            <a:r>
              <a:rPr lang="en-US" dirty="0"/>
              <a:t>Primero </a:t>
            </a:r>
            <a:r>
              <a:rPr lang="en-US" i="1" dirty="0" err="1"/>
              <a:t>listamos</a:t>
            </a:r>
            <a:r>
              <a:rPr lang="en-US" i="1" dirty="0"/>
              <a:t> p</a:t>
            </a:r>
            <a:r>
              <a:rPr lang="en-US" dirty="0"/>
              <a:t>/</a:t>
            </a:r>
            <a:r>
              <a:rPr lang="en-US" i="1" dirty="0"/>
              <a:t>q</a:t>
            </a:r>
            <a:r>
              <a:rPr lang="en-US" dirty="0"/>
              <a:t> con </a:t>
            </a:r>
          </a:p>
          <a:p>
            <a:r>
              <a:rPr lang="en-US" i="1" dirty="0"/>
              <a:t>p</a:t>
            </a:r>
            <a:r>
              <a:rPr lang="en-US" dirty="0"/>
              <a:t> + </a:t>
            </a:r>
            <a:r>
              <a:rPr lang="en-US" i="1" dirty="0"/>
              <a:t>q</a:t>
            </a:r>
            <a:r>
              <a:rPr lang="en-US" dirty="0"/>
              <a:t> = </a:t>
            </a:r>
            <a:r>
              <a:rPr lang="en-US" dirty="0">
                <a:latin typeface="Cambria Math" pitchFamily="18" charset="0"/>
                <a:ea typeface="Cambria Math" pitchFamily="18" charset="0"/>
              </a:rPr>
              <a:t>2</a:t>
            </a:r>
            <a:r>
              <a:rPr lang="en-US" dirty="0"/>
              <a:t>.</a:t>
            </a:r>
          </a:p>
          <a:p>
            <a:r>
              <a:rPr lang="en-US" dirty="0" err="1"/>
              <a:t>Después</a:t>
            </a:r>
            <a:r>
              <a:rPr lang="en-US" dirty="0"/>
              <a:t> </a:t>
            </a:r>
            <a:r>
              <a:rPr lang="en-US" i="1" dirty="0"/>
              <a:t>p</a:t>
            </a:r>
            <a:r>
              <a:rPr lang="en-US" dirty="0"/>
              <a:t>/</a:t>
            </a:r>
            <a:r>
              <a:rPr lang="en-US" i="1" dirty="0"/>
              <a:t>q</a:t>
            </a:r>
            <a:r>
              <a:rPr lang="en-US" dirty="0"/>
              <a:t> con </a:t>
            </a:r>
            <a:r>
              <a:rPr lang="en-US" i="1" dirty="0"/>
              <a:t>p</a:t>
            </a:r>
            <a:r>
              <a:rPr lang="en-US" dirty="0"/>
              <a:t> + </a:t>
            </a:r>
            <a:r>
              <a:rPr lang="en-US" i="1" dirty="0"/>
              <a:t>q </a:t>
            </a:r>
            <a:r>
              <a:rPr lang="en-US" dirty="0"/>
              <a:t>= </a:t>
            </a:r>
            <a:r>
              <a:rPr lang="en-US" dirty="0">
                <a:latin typeface="Cambria Math" pitchFamily="18" charset="0"/>
                <a:ea typeface="Cambria Math" pitchFamily="18" charset="0"/>
              </a:rPr>
              <a:t>3</a:t>
            </a:r>
          </a:p>
          <a:p>
            <a:endParaRPr lang="en-US" dirty="0"/>
          </a:p>
          <a:p>
            <a:r>
              <a:rPr lang="en-US" dirty="0"/>
              <a:t>Etc.</a:t>
            </a:r>
          </a:p>
        </p:txBody>
      </p:sp>
      <p:sp>
        <p:nvSpPr>
          <p:cNvPr id="6" name="TextBox 5"/>
          <p:cNvSpPr txBox="1"/>
          <p:nvPr/>
        </p:nvSpPr>
        <p:spPr>
          <a:xfrm>
            <a:off x="2743200" y="1828800"/>
            <a:ext cx="2057400" cy="2308324"/>
          </a:xfrm>
          <a:prstGeom prst="rect">
            <a:avLst/>
          </a:prstGeom>
          <a:noFill/>
        </p:spPr>
        <p:txBody>
          <a:bodyPr wrap="square" rtlCol="0">
            <a:spAutoFit/>
          </a:bodyPr>
          <a:lstStyle/>
          <a:p>
            <a:r>
              <a:rPr lang="en-US" dirty="0"/>
              <a:t>Primera fila </a:t>
            </a:r>
            <a:r>
              <a:rPr lang="en-US" i="1" dirty="0"/>
              <a:t>q</a:t>
            </a:r>
            <a:r>
              <a:rPr lang="en-US" dirty="0"/>
              <a:t> = </a:t>
            </a:r>
            <a:r>
              <a:rPr lang="en-US" dirty="0">
                <a:latin typeface="Cambria Math" pitchFamily="18" charset="0"/>
                <a:ea typeface="Cambria Math" pitchFamily="18" charset="0"/>
              </a:rPr>
              <a:t>1</a:t>
            </a:r>
            <a:r>
              <a:rPr lang="en-US" dirty="0"/>
              <a:t>.</a:t>
            </a:r>
          </a:p>
          <a:p>
            <a:r>
              <a:rPr lang="en-US" dirty="0"/>
              <a:t>Segunda fila </a:t>
            </a:r>
            <a:r>
              <a:rPr lang="en-US" i="1" dirty="0"/>
              <a:t>q</a:t>
            </a:r>
            <a:r>
              <a:rPr lang="en-US" dirty="0"/>
              <a:t> = </a:t>
            </a:r>
            <a:r>
              <a:rPr lang="en-US" dirty="0">
                <a:latin typeface="Cambria Math" pitchFamily="18" charset="0"/>
                <a:ea typeface="Cambria Math" pitchFamily="18" charset="0"/>
              </a:rPr>
              <a:t>2</a:t>
            </a:r>
            <a:r>
              <a:rPr lang="en-US" dirty="0"/>
              <a:t>.</a:t>
            </a:r>
          </a:p>
          <a:p>
            <a:r>
              <a:rPr lang="en-US" dirty="0"/>
              <a:t>etc.</a:t>
            </a:r>
          </a:p>
          <a:p>
            <a:r>
              <a:rPr lang="en-US" dirty="0"/>
              <a:t>Los </a:t>
            </a:r>
            <a:r>
              <a:rPr lang="en-US" dirty="0" err="1"/>
              <a:t>términos</a:t>
            </a:r>
            <a:r>
              <a:rPr lang="en-US" dirty="0"/>
              <a:t> no </a:t>
            </a:r>
            <a:r>
              <a:rPr lang="en-US" dirty="0" err="1"/>
              <a:t>metidos</a:t>
            </a:r>
            <a:r>
              <a:rPr lang="en-US" dirty="0"/>
              <a:t> en un </a:t>
            </a:r>
            <a:r>
              <a:rPr lang="en-US" dirty="0" err="1"/>
              <a:t>círculo</a:t>
            </a:r>
            <a:r>
              <a:rPr lang="en-US" dirty="0"/>
              <a:t> no </a:t>
            </a:r>
            <a:r>
              <a:rPr lang="en-US" dirty="0" err="1"/>
              <a:t>aparecen</a:t>
            </a:r>
            <a:r>
              <a:rPr lang="en-US" dirty="0"/>
              <a:t> </a:t>
            </a:r>
            <a:r>
              <a:rPr lang="en-US" dirty="0" err="1"/>
              <a:t>porque</a:t>
            </a:r>
            <a:r>
              <a:rPr lang="en-US" dirty="0"/>
              <a:t> </a:t>
            </a:r>
            <a:r>
              <a:rPr lang="en-US" dirty="0" err="1"/>
              <a:t>están</a:t>
            </a:r>
            <a:r>
              <a:rPr lang="en-US" dirty="0"/>
              <a:t> </a:t>
            </a:r>
            <a:r>
              <a:rPr lang="en-US" dirty="0" err="1"/>
              <a:t>repetidos</a:t>
            </a:r>
            <a:r>
              <a:rPr lang="en-US" dirty="0"/>
              <a:t> </a:t>
            </a:r>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a:latin typeface="Cambria Math" pitchFamily="18" charset="0"/>
                <a:ea typeface="Cambria Math" pitchFamily="18" charset="0"/>
              </a:rPr>
              <a:t>1, ½, 2, 3, 1/3,1/4, 2/3, </a:t>
            </a:r>
            <a:r>
              <a:rPr lang="en-US" dirty="0">
                <a:latin typeface="Cambria Math"/>
                <a:ea typeface="Cambria Math"/>
              </a:rPr>
              <a:t>….</a:t>
            </a:r>
            <a:r>
              <a:rPr lang="en-US" dirty="0">
                <a:latin typeface="Cambria Math" pitchFamily="18" charset="0"/>
                <a:ea typeface="Cambria Math" pitchFamily="18" charset="0"/>
              </a:rPr>
              <a:t> </a:t>
            </a: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a:extLst>
              <a:ext uri="{FF2B5EF4-FFF2-40B4-BE49-F238E27FC236}">
                <a16:creationId xmlns:a16="http://schemas.microsoft.com/office/drawing/2014/main" id="{1EE117BE-AA00-4698-A968-20E08ABAAD9D}"/>
              </a:ext>
            </a:extLst>
          </p:cNvPr>
          <p:cNvPicPr>
            <a:picLocks noGrp="1"/>
          </p:cNvPicPr>
          <p:nvPr>
            <p:ph idx="1"/>
          </p:nvPr>
        </p:nvPicPr>
        <p:blipFill rotWithShape="1">
          <a:blip r:embed="rId2" cstate="print"/>
          <a:srcRect l="28135" t="3944"/>
          <a:stretch/>
        </p:blipFill>
        <p:spPr bwMode="auto">
          <a:xfrm>
            <a:off x="4724400" y="2514600"/>
            <a:ext cx="3429000" cy="357756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Cadenas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Ejemplo</a:t>
            </a:r>
            <a:r>
              <a:rPr lang="en-US" b="1" dirty="0"/>
              <a:t> </a:t>
            </a:r>
            <a:r>
              <a:rPr lang="en-US" b="1" dirty="0">
                <a:latin typeface="Cambria Math" pitchFamily="18" charset="0"/>
                <a:ea typeface="Cambria Math" pitchFamily="18" charset="0"/>
              </a:rPr>
              <a:t>4</a:t>
            </a:r>
            <a:r>
              <a:rPr lang="en-US" dirty="0"/>
              <a:t>: </a:t>
            </a:r>
            <a:r>
              <a:rPr lang="es-ES" dirty="0"/>
              <a:t>Demostrar que el conjunto de cadenas finitas S sobre un alfabeto finito A es numerable infinito. Suponemos un orden alfabético de símbolos </a:t>
            </a:r>
          </a:p>
          <a:p>
            <a:pPr>
              <a:buNone/>
            </a:pPr>
            <a:r>
              <a:rPr lang="en-US" b="1" dirty="0" err="1"/>
              <a:t>Solución</a:t>
            </a:r>
            <a:r>
              <a:rPr lang="en-US" dirty="0"/>
              <a:t>: </a:t>
            </a:r>
            <a:r>
              <a:rPr lang="en-US" dirty="0" err="1"/>
              <a:t>Demostramos</a:t>
            </a:r>
            <a:r>
              <a:rPr lang="en-US" dirty="0"/>
              <a:t> que las </a:t>
            </a:r>
            <a:r>
              <a:rPr lang="en-US" dirty="0" err="1"/>
              <a:t>cadenas</a:t>
            </a:r>
            <a:r>
              <a:rPr lang="en-US" dirty="0"/>
              <a:t> se </a:t>
            </a:r>
            <a:r>
              <a:rPr lang="en-US" dirty="0" err="1"/>
              <a:t>pueden</a:t>
            </a:r>
            <a:r>
              <a:rPr lang="en-US" dirty="0"/>
              <a:t> </a:t>
            </a:r>
            <a:r>
              <a:rPr lang="en-US" dirty="0" err="1"/>
              <a:t>listar</a:t>
            </a:r>
            <a:r>
              <a:rPr lang="en-US" dirty="0"/>
              <a:t> en una </a:t>
            </a:r>
            <a:r>
              <a:rPr lang="en-US" dirty="0" err="1"/>
              <a:t>sucesión</a:t>
            </a:r>
            <a:r>
              <a:rPr lang="en-US" dirty="0"/>
              <a:t>. Primero </a:t>
            </a:r>
            <a:r>
              <a:rPr lang="en-US" dirty="0" err="1"/>
              <a:t>listamos</a:t>
            </a:r>
            <a:endParaRPr lang="en-US" dirty="0"/>
          </a:p>
          <a:p>
            <a:pPr marL="850392" lvl="1" indent="-457200">
              <a:buFont typeface="+mj-lt"/>
              <a:buAutoNum type="arabicPeriod"/>
            </a:pPr>
            <a:r>
              <a:rPr lang="es-ES" dirty="0"/>
              <a:t>Todas las cadenas de longitud </a:t>
            </a:r>
            <a:r>
              <a:rPr lang="en-US" dirty="0"/>
              <a:t> </a:t>
            </a:r>
            <a:r>
              <a:rPr lang="en-US" dirty="0">
                <a:latin typeface="Cambria Math" pitchFamily="18" charset="0"/>
                <a:ea typeface="Cambria Math" pitchFamily="18" charset="0"/>
              </a:rPr>
              <a:t>0 </a:t>
            </a:r>
            <a:r>
              <a:rPr lang="es-ES" dirty="0">
                <a:latin typeface="Cambria Math" pitchFamily="18" charset="0"/>
                <a:ea typeface="Cambria Math" pitchFamily="18" charset="0"/>
              </a:rPr>
              <a:t>por orden alfabético</a:t>
            </a:r>
            <a:r>
              <a:rPr lang="en-US" dirty="0">
                <a:latin typeface="Cambria Math" pitchFamily="18" charset="0"/>
                <a:ea typeface="Cambria Math" pitchFamily="18" charset="0"/>
              </a:rPr>
              <a:t>.</a:t>
            </a:r>
          </a:p>
          <a:p>
            <a:pPr marL="850392" lvl="1" indent="-457200">
              <a:buFont typeface="+mj-lt"/>
              <a:buAutoNum type="arabicPeriod"/>
            </a:pPr>
            <a:r>
              <a:rPr lang="es-ES" dirty="0"/>
              <a:t>Luego todas las cadenas de longitud </a:t>
            </a:r>
            <a:r>
              <a:rPr lang="en-US" dirty="0">
                <a:latin typeface="Cambria Math" pitchFamily="18" charset="0"/>
                <a:ea typeface="Cambria Math" pitchFamily="18" charset="0"/>
              </a:rPr>
              <a:t>1</a:t>
            </a:r>
            <a:r>
              <a:rPr lang="en-US" dirty="0"/>
              <a:t> </a:t>
            </a:r>
            <a:r>
              <a:rPr lang="es-ES" dirty="0"/>
              <a:t>por orden lexicográfico, como en un diccionario</a:t>
            </a:r>
            <a:r>
              <a:rPr lang="en-US" dirty="0"/>
              <a:t>.</a:t>
            </a:r>
          </a:p>
          <a:p>
            <a:pPr marL="850392" lvl="1" indent="-457200">
              <a:buFont typeface="+mj-lt"/>
              <a:buAutoNum type="arabicPeriod"/>
            </a:pPr>
            <a:r>
              <a:rPr lang="es-ES" dirty="0"/>
              <a:t>Después todas las cadenas de longitud </a:t>
            </a:r>
            <a:r>
              <a:rPr lang="en-US" dirty="0">
                <a:latin typeface="Cambria Math" pitchFamily="18" charset="0"/>
                <a:ea typeface="Cambria Math" pitchFamily="18" charset="0"/>
              </a:rPr>
              <a:t>2</a:t>
            </a:r>
            <a:r>
              <a:rPr lang="en-US" dirty="0"/>
              <a:t> por</a:t>
            </a:r>
            <a:r>
              <a:rPr lang="es-ES" dirty="0"/>
              <a:t> orden lexicográfico </a:t>
            </a:r>
            <a:endParaRPr lang="en-US" dirty="0"/>
          </a:p>
          <a:p>
            <a:pPr marL="850392" lvl="1" indent="-457200">
              <a:buFont typeface="+mj-lt"/>
              <a:buAutoNum type="arabicPeriod"/>
            </a:pPr>
            <a:r>
              <a:rPr lang="en-US" dirty="0"/>
              <a:t>Y </a:t>
            </a:r>
            <a:r>
              <a:rPr lang="es-ES" dirty="0"/>
              <a:t>así sucesivamente </a:t>
            </a:r>
            <a:endParaRPr lang="en-US" dirty="0"/>
          </a:p>
          <a:p>
            <a:pPr>
              <a:buNone/>
            </a:pPr>
            <a:r>
              <a:rPr lang="en-US" dirty="0"/>
              <a:t>   </a:t>
            </a:r>
            <a:r>
              <a:rPr lang="es-ES" dirty="0"/>
              <a:t>Esto implica una biyección de</a:t>
            </a:r>
            <a:r>
              <a:rPr lang="en-US" dirty="0"/>
              <a:t> </a:t>
            </a:r>
            <a:r>
              <a:rPr lang="en-US" b="1" dirty="0"/>
              <a:t>N</a:t>
            </a:r>
            <a:r>
              <a:rPr lang="en-US" dirty="0"/>
              <a:t> en </a:t>
            </a:r>
            <a:r>
              <a:rPr lang="en-US" i="1" dirty="0"/>
              <a:t>S, de lo que se deduce</a:t>
            </a:r>
            <a:r>
              <a:rPr lang="es-ES" dirty="0"/>
              <a:t> que es un conjunto numerable </a:t>
            </a:r>
            <a:endParaRPr lang="en-US"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Recurrencias</a:t>
            </a:r>
            <a:endParaRPr lang="en-US" sz="4000" dirty="0"/>
          </a:p>
        </p:txBody>
      </p:sp>
      <p:sp>
        <p:nvSpPr>
          <p:cNvPr id="3" name="Content Placeholder 2"/>
          <p:cNvSpPr>
            <a:spLocks noGrp="1"/>
          </p:cNvSpPr>
          <p:nvPr>
            <p:ph idx="1"/>
          </p:nvPr>
        </p:nvSpPr>
        <p:spPr/>
        <p:txBody>
          <a:bodyPr/>
          <a:lstStyle/>
          <a:p>
            <a:pPr>
              <a:buNone/>
            </a:pPr>
            <a:r>
              <a:rPr lang="en-US" b="1" dirty="0"/>
              <a:t>   </a:t>
            </a:r>
            <a:r>
              <a:rPr lang="en-US" b="1" dirty="0" err="1"/>
              <a:t>Ejemplo</a:t>
            </a:r>
            <a:r>
              <a:rPr lang="en-US" b="1" dirty="0"/>
              <a:t> </a:t>
            </a:r>
            <a:r>
              <a:rPr lang="en-US" dirty="0">
                <a:latin typeface="Cambria Math" pitchFamily="18" charset="0"/>
                <a:ea typeface="Cambria Math" pitchFamily="18" charset="0"/>
              </a:rPr>
              <a:t>2</a:t>
            </a:r>
            <a:r>
              <a:rPr lang="en-US" dirty="0"/>
              <a:t>: Sea {</a:t>
            </a:r>
            <a:r>
              <a:rPr lang="en-US" i="1" dirty="0"/>
              <a:t>a</a:t>
            </a:r>
            <a:r>
              <a:rPr lang="en-US" i="1" baseline="-25000" dirty="0"/>
              <a:t>n</a:t>
            </a:r>
            <a:r>
              <a:rPr lang="en-US" dirty="0"/>
              <a:t>} una </a:t>
            </a:r>
            <a:r>
              <a:rPr lang="en-US" dirty="0" err="1"/>
              <a:t>sucesión</a:t>
            </a:r>
            <a:r>
              <a:rPr lang="en-US" dirty="0"/>
              <a:t> que satisfice la </a:t>
            </a:r>
            <a:r>
              <a:rPr lang="en-US" dirty="0" err="1"/>
              <a:t>relación</a:t>
            </a:r>
            <a:r>
              <a:rPr lang="en-US" dirty="0"/>
              <a:t> de </a:t>
            </a:r>
            <a:r>
              <a:rPr lang="en-US" dirty="0" err="1"/>
              <a:t>recurrencia</a:t>
            </a:r>
            <a:r>
              <a:rPr lang="en-US" dirty="0"/>
              <a:t> </a:t>
            </a:r>
            <a:r>
              <a:rPr lang="en-US" i="1" dirty="0"/>
              <a:t>a</a:t>
            </a:r>
            <a:r>
              <a:rPr lang="en-US" i="1" baseline="-25000" dirty="0"/>
              <a:t>n</a:t>
            </a:r>
            <a:r>
              <a:rPr lang="en-US" i="1" dirty="0"/>
              <a:t> = a</a:t>
            </a:r>
            <a:r>
              <a:rPr lang="en-US" i="1" baseline="-25000" dirty="0"/>
              <a:t>n-</a:t>
            </a:r>
            <a:r>
              <a:rPr lang="en-US" baseline="-25000" dirty="0">
                <a:ea typeface="Cambria Math" pitchFamily="18" charset="0"/>
              </a:rPr>
              <a:t>1</a:t>
            </a:r>
            <a:r>
              <a:rPr lang="en-US" i="1" dirty="0"/>
              <a:t> – a</a:t>
            </a:r>
            <a:r>
              <a:rPr lang="en-US" i="1" baseline="-25000" dirty="0"/>
              <a:t>n-</a:t>
            </a:r>
            <a:r>
              <a:rPr lang="en-US" baseline="-25000" dirty="0"/>
              <a:t>2</a:t>
            </a:r>
            <a:r>
              <a:rPr lang="en-US" i="1" baseline="-25000" dirty="0"/>
              <a:t> </a:t>
            </a:r>
            <a:r>
              <a:rPr lang="en-US" baseline="-25000" dirty="0"/>
              <a:t> </a:t>
            </a:r>
            <a:r>
              <a:rPr lang="en-US" dirty="0"/>
              <a:t>para </a:t>
            </a:r>
            <a:r>
              <a:rPr lang="en-US" i="1" dirty="0"/>
              <a:t>n</a:t>
            </a:r>
            <a:r>
              <a:rPr lang="en-US" dirty="0"/>
              <a:t> = </a:t>
            </a:r>
            <a:r>
              <a:rPr lang="en-US" dirty="0">
                <a:latin typeface="Cambria Math" pitchFamily="18" charset="0"/>
                <a:ea typeface="Cambria Math" pitchFamily="18" charset="0"/>
              </a:rPr>
              <a:t>2,3,4,…. </a:t>
            </a:r>
            <a:r>
              <a:rPr lang="en-US" dirty="0"/>
              <a:t> Y </a:t>
            </a:r>
            <a:r>
              <a:rPr lang="en-US" dirty="0" err="1"/>
              <a:t>supongamos</a:t>
            </a:r>
            <a:r>
              <a:rPr lang="en-US" dirty="0"/>
              <a:t> que </a:t>
            </a:r>
            <a:r>
              <a:rPr lang="en-US" i="1" dirty="0"/>
              <a:t>a</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3</a:t>
            </a:r>
            <a:r>
              <a:rPr lang="en-US" i="1" dirty="0"/>
              <a:t> </a:t>
            </a:r>
            <a:r>
              <a:rPr lang="en-US" dirty="0"/>
              <a:t>y </a:t>
            </a:r>
            <a:r>
              <a:rPr lang="en-US" i="1" dirty="0"/>
              <a:t>a</a:t>
            </a:r>
            <a:r>
              <a:rPr lang="en-US" i="1" baseline="-25000" dirty="0"/>
              <a:t>1</a:t>
            </a:r>
            <a:r>
              <a:rPr lang="en-US" i="1" dirty="0"/>
              <a:t> = </a:t>
            </a:r>
            <a:r>
              <a:rPr lang="en-US" dirty="0">
                <a:latin typeface="Cambria Math" pitchFamily="18" charset="0"/>
                <a:ea typeface="Cambria Math" pitchFamily="18" charset="0"/>
              </a:rPr>
              <a:t>5</a:t>
            </a:r>
            <a:r>
              <a:rPr lang="en-US" dirty="0"/>
              <a:t>. </a:t>
            </a:r>
            <a:r>
              <a:rPr lang="en-US" dirty="0" err="1"/>
              <a:t>Calcula</a:t>
            </a:r>
            <a:r>
              <a:rPr lang="en-US" dirty="0"/>
              <a:t> </a:t>
            </a:r>
            <a:r>
              <a:rPr lang="en-US" i="1" dirty="0"/>
              <a:t>a</a:t>
            </a:r>
            <a:r>
              <a:rPr lang="en-US" baseline="-25000" dirty="0">
                <a:latin typeface="Cambria Math" pitchFamily="18" charset="0"/>
                <a:ea typeface="Cambria Math" pitchFamily="18" charset="0"/>
              </a:rPr>
              <a:t>2</a:t>
            </a:r>
            <a:r>
              <a:rPr lang="en-US" dirty="0"/>
              <a:t> y </a:t>
            </a:r>
            <a:r>
              <a:rPr lang="en-US" i="1" dirty="0"/>
              <a:t>a</a:t>
            </a:r>
            <a:r>
              <a:rPr lang="en-US" baseline="-25000" dirty="0">
                <a:latin typeface="Cambria Math" pitchFamily="18" charset="0"/>
                <a:ea typeface="Cambria Math" pitchFamily="18" charset="0"/>
              </a:rPr>
              <a:t>3</a:t>
            </a:r>
            <a:r>
              <a:rPr lang="en-US" dirty="0"/>
              <a:t>.</a:t>
            </a:r>
          </a:p>
          <a:p>
            <a:pPr>
              <a:buNone/>
            </a:pPr>
            <a:r>
              <a:rPr lang="en-US" dirty="0"/>
              <a:t>    [</a:t>
            </a:r>
            <a:r>
              <a:rPr lang="es-ES" dirty="0"/>
              <a:t>Las condiciones iniciales son</a:t>
            </a:r>
            <a:r>
              <a:rPr lang="en-US" dirty="0"/>
              <a:t> </a:t>
            </a:r>
            <a:r>
              <a:rPr lang="en-US" i="1" dirty="0"/>
              <a:t>a</a:t>
            </a:r>
            <a:r>
              <a:rPr lang="en-US" i="1" baseline="-25000" dirty="0"/>
              <a:t>0</a:t>
            </a:r>
            <a:r>
              <a:rPr lang="en-US" i="1" dirty="0"/>
              <a:t> = </a:t>
            </a:r>
            <a:r>
              <a:rPr lang="en-US" dirty="0">
                <a:latin typeface="Cambria Math" pitchFamily="18" charset="0"/>
                <a:ea typeface="Cambria Math" pitchFamily="18" charset="0"/>
              </a:rPr>
              <a:t>3</a:t>
            </a:r>
            <a:r>
              <a:rPr lang="en-US" i="1" dirty="0"/>
              <a:t> </a:t>
            </a:r>
            <a:r>
              <a:rPr lang="es-ES" dirty="0"/>
              <a:t>y</a:t>
            </a:r>
            <a:r>
              <a:rPr lang="en-US" dirty="0"/>
              <a:t> </a:t>
            </a:r>
            <a:r>
              <a:rPr lang="en-US" i="1" dirty="0"/>
              <a:t>a</a:t>
            </a:r>
            <a:r>
              <a:rPr lang="en-US" i="1" baseline="-25000" dirty="0"/>
              <a:t>1</a:t>
            </a:r>
            <a:r>
              <a:rPr lang="en-US" i="1" dirty="0"/>
              <a:t> = </a:t>
            </a:r>
            <a:r>
              <a:rPr lang="en-US" dirty="0">
                <a:latin typeface="Cambria Math" pitchFamily="18" charset="0"/>
                <a:ea typeface="Cambria Math" pitchFamily="18" charset="0"/>
              </a:rPr>
              <a:t>5</a:t>
            </a:r>
            <a:r>
              <a:rPr lang="en-US" dirty="0"/>
              <a:t>. ]</a:t>
            </a:r>
          </a:p>
          <a:p>
            <a:pPr>
              <a:buNone/>
            </a:pPr>
            <a:r>
              <a:rPr lang="en-US" dirty="0"/>
              <a:t>        </a:t>
            </a:r>
          </a:p>
          <a:p>
            <a:pPr>
              <a:buNone/>
            </a:pPr>
            <a:r>
              <a:rPr lang="en-US" dirty="0"/>
              <a:t>         </a:t>
            </a:r>
            <a:r>
              <a:rPr lang="es-ES" dirty="0"/>
              <a:t>Solución: Deducimos de la relación de recurrencia:</a:t>
            </a:r>
            <a:endParaRPr lang="en-US" dirty="0"/>
          </a:p>
          <a:p>
            <a:pPr>
              <a:buNone/>
            </a:pPr>
            <a:r>
              <a:rPr lang="en-US" dirty="0"/>
              <a:t>              </a:t>
            </a:r>
            <a:r>
              <a:rPr lang="en-US" i="1" dirty="0"/>
              <a:t>a</a:t>
            </a:r>
            <a:r>
              <a:rPr lang="en-US" i="1" baseline="-25000" dirty="0"/>
              <a:t>2 </a:t>
            </a:r>
            <a:r>
              <a:rPr lang="en-US" i="1" dirty="0"/>
              <a:t> = a</a:t>
            </a:r>
            <a:r>
              <a:rPr lang="en-US" i="1" baseline="-25000" dirty="0"/>
              <a:t>1</a:t>
            </a:r>
            <a:r>
              <a:rPr lang="en-US" i="1" dirty="0"/>
              <a:t> - a</a:t>
            </a:r>
            <a:r>
              <a:rPr lang="en-US" i="1" baseline="-25000" dirty="0"/>
              <a:t>0  </a:t>
            </a:r>
            <a:r>
              <a:rPr lang="en-US" i="1" dirty="0"/>
              <a:t>= </a:t>
            </a:r>
            <a:r>
              <a:rPr lang="en-US" dirty="0">
                <a:latin typeface="Cambria Math" pitchFamily="18" charset="0"/>
                <a:ea typeface="Cambria Math" pitchFamily="18" charset="0"/>
              </a:rPr>
              <a:t>5</a:t>
            </a:r>
            <a:r>
              <a:rPr lang="en-US" i="1" dirty="0"/>
              <a:t> – </a:t>
            </a:r>
            <a:r>
              <a:rPr lang="en-US" dirty="0">
                <a:latin typeface="Cambria Math" pitchFamily="18" charset="0"/>
                <a:ea typeface="Cambria Math" pitchFamily="18" charset="0"/>
              </a:rPr>
              <a:t>3 </a:t>
            </a:r>
            <a:r>
              <a:rPr lang="en-US" i="1" dirty="0"/>
              <a:t>= </a:t>
            </a:r>
            <a:r>
              <a:rPr lang="en-US" dirty="0">
                <a:latin typeface="Cambria Math" pitchFamily="18" charset="0"/>
                <a:ea typeface="Cambria Math" pitchFamily="18" charset="0"/>
              </a:rPr>
              <a:t>2</a:t>
            </a:r>
          </a:p>
          <a:p>
            <a:pPr>
              <a:buNone/>
            </a:pPr>
            <a:r>
              <a:rPr lang="en-US" i="1" dirty="0"/>
              <a:t>               a</a:t>
            </a:r>
            <a:r>
              <a:rPr lang="en-US" i="1" baseline="-25000" dirty="0"/>
              <a:t>3 </a:t>
            </a:r>
            <a:r>
              <a:rPr lang="en-US" i="1" dirty="0"/>
              <a:t> = a</a:t>
            </a:r>
            <a:r>
              <a:rPr lang="en-US" i="1" baseline="-25000" dirty="0"/>
              <a:t>2</a:t>
            </a:r>
            <a:r>
              <a:rPr lang="en-US" i="1" dirty="0"/>
              <a:t> – a</a:t>
            </a:r>
            <a:r>
              <a:rPr lang="en-US" i="1" baseline="-25000" dirty="0"/>
              <a:t>1  </a:t>
            </a:r>
            <a:r>
              <a:rPr lang="en-US" i="1" dirty="0"/>
              <a:t>= </a:t>
            </a:r>
            <a:r>
              <a:rPr lang="en-US" dirty="0">
                <a:latin typeface="Cambria Math" pitchFamily="18" charset="0"/>
                <a:ea typeface="Cambria Math" pitchFamily="18" charset="0"/>
              </a:rPr>
              <a:t>2</a:t>
            </a:r>
            <a:r>
              <a:rPr lang="en-US" i="1"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5</a:t>
            </a:r>
            <a:r>
              <a:rPr lang="en-US" i="1" dirty="0">
                <a:latin typeface="Cambria Math" pitchFamily="18" charset="0"/>
                <a:ea typeface="Cambria Math" pitchFamily="18" charset="0"/>
              </a:rPr>
              <a:t> </a:t>
            </a:r>
            <a:r>
              <a:rPr lang="en-US" dirty="0">
                <a:ea typeface="Cambria Math" pitchFamily="18" charset="0"/>
              </a:rPr>
              <a:t>=</a:t>
            </a:r>
            <a:r>
              <a:rPr lang="en-US" i="1" dirty="0">
                <a:latin typeface="Cambria Math" pitchFamily="18" charset="0"/>
                <a:ea typeface="Cambria Math" pitchFamily="18" charset="0"/>
              </a:rPr>
              <a:t> </a:t>
            </a:r>
            <a:r>
              <a:rPr lang="en-US" i="1" dirty="0"/>
              <a:t>–</a:t>
            </a:r>
            <a:r>
              <a:rPr lang="en-US" dirty="0">
                <a:latin typeface="Cambria Math" pitchFamily="18" charset="0"/>
                <a:ea typeface="Cambria Math" pitchFamily="18" charset="0"/>
              </a:rPr>
              <a:t>3</a:t>
            </a:r>
          </a:p>
          <a:p>
            <a:pPr>
              <a:buNone/>
            </a:pPr>
            <a:r>
              <a:rPr lang="en-US" dirty="0">
                <a:latin typeface="Cambria Math" pitchFamily="18" charset="0"/>
                <a:ea typeface="Cambria Math" pitchFamily="18" charset="0"/>
              </a:rPr>
              <a:t>       </a:t>
            </a:r>
          </a:p>
          <a:p>
            <a:pPr lvl="1">
              <a:buNone/>
            </a:pP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El conjunto de todos los programas </a:t>
            </a:r>
            <a:r>
              <a:rPr lang="en-US" dirty="0"/>
              <a:t> Java </a:t>
            </a:r>
            <a:r>
              <a:rPr lang="es-ES" dirty="0"/>
              <a:t>es numerable</a:t>
            </a:r>
            <a:r>
              <a:rPr lang="en-US" dirty="0"/>
              <a:t>.</a:t>
            </a:r>
          </a:p>
        </p:txBody>
      </p:sp>
      <p:sp>
        <p:nvSpPr>
          <p:cNvPr id="3" name="Content Placeholder 2"/>
          <p:cNvSpPr>
            <a:spLocks noGrp="1"/>
          </p:cNvSpPr>
          <p:nvPr>
            <p:ph idx="1"/>
          </p:nvPr>
        </p:nvSpPr>
        <p:spPr/>
        <p:txBody>
          <a:bodyPr>
            <a:normAutofit fontScale="85000" lnSpcReduction="20000"/>
          </a:bodyPr>
          <a:lstStyle/>
          <a:p>
            <a:pPr>
              <a:buNone/>
            </a:pPr>
            <a:r>
              <a:rPr lang="en-US" b="1" dirty="0"/>
              <a:t>    E</a:t>
            </a:r>
            <a:r>
              <a:rPr lang="es-ES" b="1" dirty="0" err="1"/>
              <a:t>jemplo</a:t>
            </a:r>
            <a:r>
              <a:rPr lang="es-ES" b="1" dirty="0"/>
              <a:t> </a:t>
            </a:r>
            <a:r>
              <a:rPr lang="en-US" b="1" dirty="0"/>
              <a:t> </a:t>
            </a:r>
            <a:r>
              <a:rPr lang="en-US" b="1" dirty="0">
                <a:latin typeface="Cambria Math" pitchFamily="18" charset="0"/>
                <a:ea typeface="Cambria Math" pitchFamily="18" charset="0"/>
              </a:rPr>
              <a:t>5</a:t>
            </a:r>
            <a:r>
              <a:rPr lang="en-US" dirty="0"/>
              <a:t>:  </a:t>
            </a:r>
            <a:r>
              <a:rPr lang="es-ES" dirty="0"/>
              <a:t>Demuestra que el conjunto de todos los programas </a:t>
            </a:r>
            <a:r>
              <a:rPr lang="en-US" dirty="0"/>
              <a:t> Java </a:t>
            </a:r>
            <a:r>
              <a:rPr lang="es-ES" dirty="0"/>
              <a:t>es numerable</a:t>
            </a:r>
            <a:r>
              <a:rPr lang="en-US" dirty="0"/>
              <a:t>.</a:t>
            </a:r>
          </a:p>
          <a:p>
            <a:pPr>
              <a:buNone/>
            </a:pPr>
            <a:r>
              <a:rPr lang="en-US" b="1" dirty="0"/>
              <a:t>    Solu</a:t>
            </a:r>
            <a:r>
              <a:rPr lang="es-ES" b="1" dirty="0" err="1"/>
              <a:t>ción</a:t>
            </a:r>
            <a:r>
              <a:rPr lang="es-ES" b="1" dirty="0"/>
              <a:t> </a:t>
            </a:r>
            <a:r>
              <a:rPr lang="en-US" dirty="0"/>
              <a:t>: </a:t>
            </a:r>
            <a:r>
              <a:rPr lang="es-ES" dirty="0"/>
              <a:t>Sea </a:t>
            </a:r>
            <a:r>
              <a:rPr lang="en-US" i="1" dirty="0"/>
              <a:t>S</a:t>
            </a:r>
            <a:r>
              <a:rPr lang="en-US" dirty="0"/>
              <a:t> </a:t>
            </a:r>
            <a:r>
              <a:rPr lang="es-ES" dirty="0"/>
              <a:t>el conjunto de cadenas que pueden ser construidas con los caracteres que pueden aparecer en un programa </a:t>
            </a:r>
            <a:r>
              <a:rPr lang="en-US" dirty="0"/>
              <a:t>Java program. </a:t>
            </a:r>
            <a:r>
              <a:rPr lang="es-ES" dirty="0"/>
              <a:t>Usamos el ordenamiento del ejemplo previo:</a:t>
            </a:r>
            <a:endParaRPr lang="en-US" dirty="0"/>
          </a:p>
          <a:p>
            <a:pPr lvl="1"/>
            <a:r>
              <a:rPr lang="es-ES" dirty="0"/>
              <a:t>Introducimos la cadena en un compilador Java. (Un compilador Java determinará si el programa de entrada es un programa Java sintácticamente correcto.) Si el compilador dice SÍ, este es un programa Java sintácticamente correcto, agregamos el programa a la lista. </a:t>
            </a:r>
          </a:p>
          <a:p>
            <a:pPr lvl="1"/>
            <a:r>
              <a:rPr lang="es-ES" dirty="0"/>
              <a:t>Pasamos a la siguiente cadena.</a:t>
            </a:r>
            <a:r>
              <a:rPr lang="en-US" dirty="0"/>
              <a:t> </a:t>
            </a:r>
          </a:p>
          <a:p>
            <a:pPr lvl="1"/>
            <a:r>
              <a:rPr lang="es-ES" dirty="0"/>
              <a:t>De esta forma construimos una dirección entre </a:t>
            </a:r>
            <a:r>
              <a:rPr lang="en-US" dirty="0"/>
              <a:t> </a:t>
            </a:r>
            <a:r>
              <a:rPr lang="en-US" b="1" dirty="0"/>
              <a:t>N</a:t>
            </a:r>
            <a:r>
              <a:rPr lang="en-US" dirty="0"/>
              <a:t> </a:t>
            </a:r>
            <a:r>
              <a:rPr lang="es-ES" dirty="0"/>
              <a:t>y el conjunto de programas Java. Se deduce que el conjunto de </a:t>
            </a:r>
            <a:r>
              <a:rPr lang="en-US" dirty="0"/>
              <a:t>Java programs es numerable.</a:t>
            </a:r>
          </a:p>
        </p:txBody>
      </p:sp>
      <p:sp>
        <p:nvSpPr>
          <p:cNvPr id="4" name="Isosceles Triangle 3"/>
          <p:cNvSpPr/>
          <p:nvPr/>
        </p:nvSpPr>
        <p:spPr>
          <a:xfrm rot="5400000" flipV="1">
            <a:off x="83058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El conjunto de los </a:t>
            </a:r>
            <a:r>
              <a:rPr lang="en-US" sz="3600" dirty="0" err="1"/>
              <a:t>reales</a:t>
            </a:r>
            <a:r>
              <a:rPr lang="en-US" sz="3600" dirty="0"/>
              <a:t> es no numerable</a:t>
            </a:r>
          </a:p>
        </p:txBody>
      </p:sp>
      <p:sp>
        <p:nvSpPr>
          <p:cNvPr id="3" name="Content Placeholder 2"/>
          <p:cNvSpPr>
            <a:spLocks noGrp="1"/>
          </p:cNvSpPr>
          <p:nvPr>
            <p:ph idx="1"/>
          </p:nvPr>
        </p:nvSpPr>
        <p:spPr/>
        <p:txBody>
          <a:bodyPr>
            <a:normAutofit fontScale="55000" lnSpcReduction="20000"/>
          </a:bodyPr>
          <a:lstStyle/>
          <a:p>
            <a:pPr>
              <a:buNone/>
            </a:pPr>
            <a:r>
              <a:rPr lang="en-US" sz="2900" b="1" dirty="0" err="1"/>
              <a:t>Proposición</a:t>
            </a:r>
            <a:r>
              <a:rPr lang="en-US" sz="2900" dirty="0"/>
              <a:t>: </a:t>
            </a:r>
            <a:r>
              <a:rPr lang="en-US" sz="3200" dirty="0"/>
              <a:t>El conjunto de los </a:t>
            </a:r>
            <a:r>
              <a:rPr lang="en-US" sz="3200" dirty="0" err="1"/>
              <a:t>reales</a:t>
            </a:r>
            <a:r>
              <a:rPr lang="en-US" sz="3200" dirty="0"/>
              <a:t> es no numerable</a:t>
            </a:r>
            <a:endParaRPr lang="en-US" sz="2900" dirty="0"/>
          </a:p>
          <a:p>
            <a:pPr>
              <a:buNone/>
            </a:pPr>
            <a:r>
              <a:rPr lang="en-US" sz="2900" b="1" dirty="0" err="1"/>
              <a:t>Demostración</a:t>
            </a:r>
            <a:r>
              <a:rPr lang="en-US" sz="2900" dirty="0"/>
              <a:t>: </a:t>
            </a:r>
            <a:r>
              <a:rPr lang="es-ES" sz="2900" dirty="0"/>
              <a:t>Usamos el argumento de diagonalización de </a:t>
            </a:r>
            <a:r>
              <a:rPr lang="en-US" sz="2900" dirty="0"/>
              <a:t> Cantor  </a:t>
            </a:r>
            <a:r>
              <a:rPr lang="es-ES" sz="2900" dirty="0"/>
              <a:t>y procedemos por reducción al absurdo.</a:t>
            </a:r>
            <a:endParaRPr lang="en-US" sz="2900" dirty="0"/>
          </a:p>
          <a:p>
            <a:pPr marL="514350" indent="-514350">
              <a:buFont typeface="+mj-lt"/>
              <a:buAutoNum type="arabicPeriod"/>
            </a:pPr>
            <a:r>
              <a:rPr lang="en-US" sz="2900" dirty="0" err="1"/>
              <a:t>Supongamos</a:t>
            </a:r>
            <a:r>
              <a:rPr lang="en-US" sz="2900" dirty="0"/>
              <a:t> que </a:t>
            </a:r>
            <a:r>
              <a:rPr lang="en-US" sz="2900" b="1" dirty="0"/>
              <a:t>R</a:t>
            </a:r>
            <a:r>
              <a:rPr lang="en-US" sz="2900" dirty="0"/>
              <a:t> es numerable. </a:t>
            </a:r>
            <a:r>
              <a:rPr lang="es-ES" sz="2900" dirty="0"/>
              <a:t>Entonces, el conjunto de los números reales entre </a:t>
            </a:r>
            <a:r>
              <a:rPr lang="en-US" sz="2900" dirty="0"/>
              <a:t> </a:t>
            </a:r>
            <a:r>
              <a:rPr lang="en-US" sz="2900" dirty="0">
                <a:latin typeface="Cambria Math" pitchFamily="18" charset="0"/>
                <a:ea typeface="Cambria Math" pitchFamily="18" charset="0"/>
              </a:rPr>
              <a:t>0</a:t>
            </a:r>
            <a:r>
              <a:rPr lang="en-US" sz="2900" dirty="0"/>
              <a:t> </a:t>
            </a:r>
            <a:r>
              <a:rPr lang="es-ES" sz="2900" dirty="0"/>
              <a:t>y</a:t>
            </a:r>
            <a:r>
              <a:rPr lang="en-US" sz="2900" dirty="0"/>
              <a:t> </a:t>
            </a:r>
            <a:r>
              <a:rPr lang="en-US" sz="2900" dirty="0">
                <a:latin typeface="Cambria Math" pitchFamily="18" charset="0"/>
                <a:ea typeface="Cambria Math" pitchFamily="18" charset="0"/>
              </a:rPr>
              <a:t>1</a:t>
            </a:r>
            <a:r>
              <a:rPr lang="en-US" sz="2900" dirty="0"/>
              <a:t> </a:t>
            </a:r>
            <a:r>
              <a:rPr lang="es-ES" sz="2900" dirty="0"/>
              <a:t>es también numerable </a:t>
            </a:r>
            <a:r>
              <a:rPr lang="en-US" sz="2900" dirty="0"/>
              <a:t>are also countable (</a:t>
            </a:r>
            <a:r>
              <a:rPr lang="es-ES" sz="2900" dirty="0"/>
              <a:t>cualquier subconjunto de un conjunto numerable es numerable</a:t>
            </a:r>
            <a:r>
              <a:rPr lang="en-US" sz="2900" dirty="0"/>
              <a:t>).</a:t>
            </a:r>
          </a:p>
          <a:p>
            <a:pPr marL="514350" indent="-514350">
              <a:buFont typeface="+mj-lt"/>
              <a:buAutoNum type="arabicPeriod"/>
            </a:pPr>
            <a:r>
              <a:rPr lang="es-ES" sz="2900" dirty="0"/>
              <a:t>Los números reales entre </a:t>
            </a:r>
            <a:r>
              <a:rPr lang="en-US" sz="2900" dirty="0"/>
              <a:t> </a:t>
            </a:r>
            <a:r>
              <a:rPr lang="en-US" sz="2900" dirty="0">
                <a:latin typeface="Cambria Math" pitchFamily="18" charset="0"/>
                <a:ea typeface="Cambria Math" pitchFamily="18" charset="0"/>
              </a:rPr>
              <a:t>0</a:t>
            </a:r>
            <a:r>
              <a:rPr lang="en-US" sz="2900" dirty="0"/>
              <a:t> </a:t>
            </a:r>
            <a:r>
              <a:rPr lang="es-ES" sz="2900" dirty="0"/>
              <a:t>y</a:t>
            </a:r>
            <a:r>
              <a:rPr lang="en-US" sz="2900" dirty="0"/>
              <a:t> </a:t>
            </a:r>
            <a:r>
              <a:rPr lang="en-US" sz="2900" dirty="0">
                <a:latin typeface="Cambria Math" pitchFamily="18" charset="0"/>
                <a:ea typeface="Cambria Math" pitchFamily="18" charset="0"/>
              </a:rPr>
              <a:t>1</a:t>
            </a:r>
            <a:r>
              <a:rPr lang="en-US" sz="2900" dirty="0"/>
              <a:t> </a:t>
            </a:r>
            <a:r>
              <a:rPr lang="en-US" sz="2900" dirty="0">
                <a:latin typeface="Cambria Math" pitchFamily="18" charset="0"/>
                <a:ea typeface="Cambria Math" pitchFamily="18" charset="0"/>
              </a:rPr>
              <a:t>se </a:t>
            </a:r>
            <a:r>
              <a:rPr lang="en-US" sz="2900" dirty="0" err="1">
                <a:latin typeface="Cambria Math" pitchFamily="18" charset="0"/>
                <a:ea typeface="Cambria Math" pitchFamily="18" charset="0"/>
              </a:rPr>
              <a:t>pueden</a:t>
            </a:r>
            <a:r>
              <a:rPr lang="en-US" sz="2900" dirty="0">
                <a:latin typeface="Cambria Math" pitchFamily="18" charset="0"/>
                <a:ea typeface="Cambria Math" pitchFamily="18" charset="0"/>
              </a:rPr>
              <a:t> </a:t>
            </a:r>
            <a:r>
              <a:rPr lang="en-US" sz="2900" dirty="0" err="1">
                <a:latin typeface="Cambria Math" pitchFamily="18" charset="0"/>
                <a:ea typeface="Cambria Math" pitchFamily="18" charset="0"/>
              </a:rPr>
              <a:t>listar</a:t>
            </a:r>
            <a:r>
              <a:rPr lang="en-US" sz="2900" dirty="0">
                <a:latin typeface="Cambria Math" pitchFamily="18" charset="0"/>
                <a:ea typeface="Cambria Math" pitchFamily="18" charset="0"/>
              </a:rPr>
              <a:t>:</a:t>
            </a:r>
            <a:r>
              <a:rPr lang="en-US" sz="2900" dirty="0"/>
              <a:t> </a:t>
            </a:r>
            <a:r>
              <a:rPr lang="en-US" sz="2900" i="1" dirty="0"/>
              <a:t>r</a:t>
            </a:r>
            <a:r>
              <a:rPr lang="en-US" sz="2900" baseline="-25000" dirty="0"/>
              <a:t>1 </a:t>
            </a:r>
            <a:r>
              <a:rPr lang="en-US" sz="2900" dirty="0"/>
              <a:t>, </a:t>
            </a:r>
            <a:r>
              <a:rPr lang="en-US" sz="2900" i="1" dirty="0"/>
              <a:t>r</a:t>
            </a:r>
            <a:r>
              <a:rPr lang="en-US" sz="2900" baseline="-25000" dirty="0"/>
              <a:t>2 </a:t>
            </a:r>
            <a:r>
              <a:rPr lang="en-US" sz="2900" dirty="0"/>
              <a:t>, </a:t>
            </a:r>
            <a:r>
              <a:rPr lang="en-US" sz="2900" i="1" dirty="0"/>
              <a:t>r</a:t>
            </a:r>
            <a:r>
              <a:rPr lang="en-US" sz="2900" baseline="-25000" dirty="0"/>
              <a:t>3 </a:t>
            </a:r>
            <a:r>
              <a:rPr lang="en-US" sz="2900" dirty="0"/>
              <a:t>,… .</a:t>
            </a:r>
          </a:p>
          <a:p>
            <a:pPr marL="514350" indent="-514350">
              <a:buFont typeface="+mj-lt"/>
              <a:buAutoNum type="arabicPeriod"/>
            </a:pPr>
            <a:r>
              <a:rPr lang="es-ES" sz="2900" dirty="0"/>
              <a:t>La representación decimal de este listado será </a:t>
            </a:r>
            <a:endParaRPr lang="en-US" sz="2900" dirty="0"/>
          </a:p>
          <a:p>
            <a:pPr marL="514350" indent="-514350">
              <a:buFont typeface="+mj-lt"/>
              <a:buAutoNum type="arabicPeriod"/>
            </a:pPr>
            <a:endParaRPr lang="en-US" sz="2900" dirty="0"/>
          </a:p>
          <a:p>
            <a:pPr marL="514350" indent="-514350">
              <a:buFont typeface="+mj-lt"/>
              <a:buAutoNum type="arabicPeriod"/>
            </a:pPr>
            <a:endParaRPr lang="en-US" sz="2900" dirty="0"/>
          </a:p>
          <a:p>
            <a:pPr marL="514350" indent="-514350">
              <a:buNone/>
            </a:pPr>
            <a:endParaRPr lang="en-US" sz="2900" dirty="0"/>
          </a:p>
          <a:p>
            <a:pPr marL="514350" indent="-514350">
              <a:buFont typeface="+mj-lt"/>
              <a:buAutoNum type="arabicPeriod" startAt="4"/>
            </a:pPr>
            <a:r>
              <a:rPr lang="en-US" sz="2900" dirty="0" err="1"/>
              <a:t>Formamos</a:t>
            </a:r>
            <a:r>
              <a:rPr lang="en-US" sz="2900" dirty="0"/>
              <a:t> un nuevo </a:t>
            </a:r>
            <a:r>
              <a:rPr lang="en-US" sz="2900" dirty="0" err="1"/>
              <a:t>número</a:t>
            </a:r>
            <a:r>
              <a:rPr lang="en-US" sz="2900" dirty="0"/>
              <a:t> real con la </a:t>
            </a:r>
            <a:r>
              <a:rPr lang="en-US" sz="2900" dirty="0" err="1"/>
              <a:t>expresión</a:t>
            </a:r>
            <a:r>
              <a:rPr lang="en-US" sz="2900" dirty="0"/>
              <a:t> decimal </a:t>
            </a:r>
          </a:p>
          <a:p>
            <a:pPr marL="514350" indent="-514350">
              <a:buNone/>
            </a:pPr>
            <a:r>
              <a:rPr lang="en-US" sz="2900" dirty="0"/>
              <a:t>           </a:t>
            </a:r>
          </a:p>
          <a:p>
            <a:pPr marL="514350" indent="-514350">
              <a:buFont typeface="+mj-lt"/>
              <a:buAutoNum type="arabicPeriod" startAt="5"/>
            </a:pPr>
            <a:r>
              <a:rPr lang="en-US" sz="2900" i="1" dirty="0"/>
              <a:t>r no es </a:t>
            </a:r>
            <a:r>
              <a:rPr lang="en-US" sz="2900" i="1" dirty="0" err="1"/>
              <a:t>igual</a:t>
            </a:r>
            <a:r>
              <a:rPr lang="en-US" sz="2900" i="1" dirty="0"/>
              <a:t> a </a:t>
            </a:r>
            <a:r>
              <a:rPr lang="en-US" sz="2900" i="1" dirty="0" err="1"/>
              <a:t>ninguno</a:t>
            </a:r>
            <a:r>
              <a:rPr lang="en-US" sz="2900" i="1" dirty="0"/>
              <a:t> de los</a:t>
            </a:r>
            <a:r>
              <a:rPr lang="en-US" sz="2900" dirty="0"/>
              <a:t> </a:t>
            </a:r>
            <a:r>
              <a:rPr lang="en-US" sz="2900" i="1" dirty="0"/>
              <a:t>r</a:t>
            </a:r>
            <a:r>
              <a:rPr lang="en-US" sz="2900" baseline="-25000" dirty="0"/>
              <a:t>1 </a:t>
            </a:r>
            <a:r>
              <a:rPr lang="en-US" sz="2900" dirty="0"/>
              <a:t>, </a:t>
            </a:r>
            <a:r>
              <a:rPr lang="en-US" sz="2900" i="1" dirty="0"/>
              <a:t>r</a:t>
            </a:r>
            <a:r>
              <a:rPr lang="en-US" sz="2900" baseline="-25000" dirty="0"/>
              <a:t>2 </a:t>
            </a:r>
            <a:r>
              <a:rPr lang="en-US" sz="2900" dirty="0"/>
              <a:t>, </a:t>
            </a:r>
            <a:r>
              <a:rPr lang="en-US" sz="2900" i="1" dirty="0"/>
              <a:t>r</a:t>
            </a:r>
            <a:r>
              <a:rPr lang="en-US" sz="2900" baseline="-25000" dirty="0"/>
              <a:t>3 </a:t>
            </a:r>
            <a:r>
              <a:rPr lang="en-US" sz="2900" dirty="0"/>
              <a:t>,...  p</a:t>
            </a:r>
            <a:r>
              <a:rPr lang="en-US" sz="2900"/>
              <a:t>ues</a:t>
            </a:r>
            <a:r>
              <a:rPr lang="en-US" sz="2900" dirty="0"/>
              <a:t> </a:t>
            </a:r>
            <a:r>
              <a:rPr lang="en-US" sz="2900" dirty="0" err="1"/>
              <a:t>difiere</a:t>
            </a:r>
            <a:r>
              <a:rPr lang="en-US" sz="2900" dirty="0"/>
              <a:t> de </a:t>
            </a:r>
            <a:r>
              <a:rPr lang="en-US" sz="2900" i="1" dirty="0" err="1"/>
              <a:t>r</a:t>
            </a:r>
            <a:r>
              <a:rPr lang="en-US" sz="2900" i="1" baseline="-25000" dirty="0" err="1"/>
              <a:t>i</a:t>
            </a:r>
            <a:r>
              <a:rPr lang="en-US" sz="2900" i="1" baseline="-25000" dirty="0"/>
              <a:t> </a:t>
            </a:r>
            <a:r>
              <a:rPr lang="en-US" sz="2900" dirty="0"/>
              <a:t> en </a:t>
            </a:r>
            <a:r>
              <a:rPr lang="en-US" sz="2900" dirty="0" err="1"/>
              <a:t>su</a:t>
            </a:r>
            <a:r>
              <a:rPr lang="en-US" sz="2900" dirty="0"/>
              <a:t> </a:t>
            </a:r>
            <a:r>
              <a:rPr lang="en-US" sz="2900" dirty="0" err="1"/>
              <a:t>iésima</a:t>
            </a:r>
            <a:r>
              <a:rPr lang="en-US" sz="2900" dirty="0"/>
              <a:t> </a:t>
            </a:r>
            <a:r>
              <a:rPr lang="en-US" sz="2900" dirty="0" err="1"/>
              <a:t>posición</a:t>
            </a:r>
            <a:r>
              <a:rPr lang="en-US" sz="2900" dirty="0"/>
              <a:t> </a:t>
            </a:r>
            <a:r>
              <a:rPr lang="en-US" sz="2900" dirty="0" err="1"/>
              <a:t>después</a:t>
            </a:r>
            <a:r>
              <a:rPr lang="en-US" sz="2900" dirty="0"/>
              <a:t> de la coma.  </a:t>
            </a:r>
            <a:r>
              <a:rPr lang="es-ES" sz="2900" dirty="0"/>
              <a:t>luego existe un número real entre </a:t>
            </a:r>
            <a:r>
              <a:rPr lang="en-US" sz="2900" dirty="0">
                <a:latin typeface="Cambria Math" pitchFamily="18" charset="0"/>
                <a:ea typeface="Cambria Math" pitchFamily="18" charset="0"/>
              </a:rPr>
              <a:t>0</a:t>
            </a:r>
            <a:r>
              <a:rPr lang="en-US" sz="2900" dirty="0"/>
              <a:t> </a:t>
            </a:r>
            <a:r>
              <a:rPr lang="es-ES" sz="2900" dirty="0"/>
              <a:t>y</a:t>
            </a:r>
            <a:r>
              <a:rPr lang="en-US" sz="2900" dirty="0">
                <a:latin typeface="Cambria Math" pitchFamily="18" charset="0"/>
                <a:ea typeface="Cambria Math" pitchFamily="18" charset="0"/>
              </a:rPr>
              <a:t>1</a:t>
            </a:r>
            <a:r>
              <a:rPr lang="en-US" sz="2900" dirty="0"/>
              <a:t> </a:t>
            </a:r>
            <a:r>
              <a:rPr lang="es-ES" sz="2900" dirty="0"/>
              <a:t>que no está en la lista puesto que cada número real tiene una única representación decimal. </a:t>
            </a:r>
            <a:r>
              <a:rPr lang="en-US" sz="2900" dirty="0"/>
              <a:t>Se deduce que no se </a:t>
            </a:r>
            <a:r>
              <a:rPr lang="en-US" sz="2900" dirty="0" err="1"/>
              <a:t>pueden</a:t>
            </a:r>
            <a:r>
              <a:rPr lang="en-US" sz="2900" dirty="0"/>
              <a:t> </a:t>
            </a:r>
            <a:r>
              <a:rPr lang="en-US" sz="2900" dirty="0" err="1"/>
              <a:t>enumerar</a:t>
            </a:r>
            <a:r>
              <a:rPr lang="en-US" sz="2900" dirty="0"/>
              <a:t> </a:t>
            </a:r>
            <a:r>
              <a:rPr lang="en-US" sz="2900" dirty="0" err="1"/>
              <a:t>todos</a:t>
            </a:r>
            <a:r>
              <a:rPr lang="en-US" sz="2900" dirty="0"/>
              <a:t> los </a:t>
            </a:r>
            <a:r>
              <a:rPr lang="en-US" sz="2900" dirty="0" err="1"/>
              <a:t>números</a:t>
            </a:r>
            <a:r>
              <a:rPr lang="en-US" sz="2900" dirty="0"/>
              <a:t> </a:t>
            </a:r>
            <a:r>
              <a:rPr lang="en-US" sz="2900" dirty="0" err="1"/>
              <a:t>reales</a:t>
            </a:r>
            <a:r>
              <a:rPr lang="en-US" sz="2900" dirty="0"/>
              <a:t> entre </a:t>
            </a:r>
            <a:r>
              <a:rPr lang="en-US" sz="2900" dirty="0">
                <a:latin typeface="Cambria Math" pitchFamily="18" charset="0"/>
                <a:ea typeface="Cambria Math" pitchFamily="18" charset="0"/>
              </a:rPr>
              <a:t>0</a:t>
            </a:r>
            <a:r>
              <a:rPr lang="en-US" sz="2900" dirty="0"/>
              <a:t> y </a:t>
            </a:r>
            <a:r>
              <a:rPr lang="en-US" sz="2900" dirty="0">
                <a:latin typeface="Cambria Math" pitchFamily="18" charset="0"/>
                <a:ea typeface="Cambria Math" pitchFamily="18" charset="0"/>
              </a:rPr>
              <a:t>1, </a:t>
            </a:r>
            <a:r>
              <a:rPr lang="en-US" sz="2900" dirty="0" err="1">
                <a:latin typeface="Cambria Math" pitchFamily="18" charset="0"/>
                <a:ea typeface="Cambria Math" pitchFamily="18" charset="0"/>
              </a:rPr>
              <a:t>luego</a:t>
            </a:r>
            <a:r>
              <a:rPr lang="en-US" sz="2900" dirty="0">
                <a:latin typeface="Cambria Math" pitchFamily="18" charset="0"/>
                <a:ea typeface="Cambria Math" pitchFamily="18" charset="0"/>
              </a:rPr>
              <a:t> </a:t>
            </a:r>
            <a:r>
              <a:rPr lang="en-US" sz="2800" dirty="0">
                <a:latin typeface="Cambria Math" pitchFamily="18" charset="0"/>
                <a:ea typeface="Cambria Math" pitchFamily="18" charset="0"/>
              </a:rPr>
              <a:t>e</a:t>
            </a:r>
            <a:r>
              <a:rPr lang="en-US" sz="2800" dirty="0"/>
              <a:t>l conjunto de los </a:t>
            </a:r>
            <a:r>
              <a:rPr lang="en-US" sz="2800" dirty="0" err="1"/>
              <a:t>reales</a:t>
            </a:r>
            <a:r>
              <a:rPr lang="en-US" sz="2800" dirty="0"/>
              <a:t> es no numerable.</a:t>
            </a:r>
            <a:endParaRPr lang="en-US" sz="2900" dirty="0"/>
          </a:p>
          <a:p>
            <a:pPr marL="514350" indent="-514350">
              <a:buFont typeface="+mj-lt"/>
              <a:buAutoNum type="arabicPeriod" startAt="5"/>
            </a:pPr>
            <a:endParaRPr lang="en-US" sz="3200" dirty="0"/>
          </a:p>
          <a:p>
            <a:endParaRPr lang="en-US" sz="3200" dirty="0"/>
          </a:p>
        </p:txBody>
      </p:sp>
      <p:pic>
        <p:nvPicPr>
          <p:cNvPr id="15" name="Picture 14" descr="addin_tmp.png"/>
          <p:cNvPicPr>
            <a:picLocks noChangeAspect="1"/>
          </p:cNvPicPr>
          <p:nvPr>
            <p:custDataLst>
              <p:tags r:id="rId1"/>
            </p:custDataLst>
          </p:nvPr>
        </p:nvPicPr>
        <p:blipFill>
          <a:blip r:embed="rId5" cstate="print"/>
          <a:stretch>
            <a:fillRect/>
          </a:stretch>
        </p:blipFill>
        <p:spPr>
          <a:xfrm>
            <a:off x="5409247" y="3352800"/>
            <a:ext cx="2363153" cy="942975"/>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5791200" y="4419600"/>
            <a:ext cx="1313021" cy="115729"/>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752600" y="4419600"/>
            <a:ext cx="3058954" cy="178594"/>
          </a:xfrm>
          <a:prstGeom prst="rect">
            <a:avLst/>
          </a:prstGeom>
        </p:spPr>
      </p:pic>
      <p:sp>
        <p:nvSpPr>
          <p:cNvPr id="7" name="Isosceles Triangle 6"/>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Z:\Desktop\Discrete Math\Jpegs 2\bookart\0201.jpg"/>
          <p:cNvPicPr>
            <a:picLocks noChangeAspect="1" noChangeArrowheads="1"/>
          </p:cNvPicPr>
          <p:nvPr/>
        </p:nvPicPr>
        <p:blipFill>
          <a:blip r:embed="rId8" cstate="print"/>
          <a:srcRect/>
          <a:stretch>
            <a:fillRect/>
          </a:stretch>
        </p:blipFill>
        <p:spPr bwMode="auto">
          <a:xfrm>
            <a:off x="7543800" y="228600"/>
            <a:ext cx="901700" cy="1039813"/>
          </a:xfrm>
          <a:prstGeom prst="rect">
            <a:avLst/>
          </a:prstGeom>
          <a:noFill/>
        </p:spPr>
      </p:pic>
      <p:sp>
        <p:nvSpPr>
          <p:cNvPr id="9" name="TextBox 8"/>
          <p:cNvSpPr txBox="1"/>
          <p:nvPr/>
        </p:nvSpPr>
        <p:spPr>
          <a:xfrm>
            <a:off x="5486400" y="533400"/>
            <a:ext cx="1676400" cy="646331"/>
          </a:xfrm>
          <a:prstGeom prst="rect">
            <a:avLst/>
          </a:prstGeom>
          <a:noFill/>
        </p:spPr>
        <p:txBody>
          <a:bodyPr wrap="square" rtlCol="0">
            <a:spAutoFit/>
          </a:bodyPr>
          <a:lstStyle/>
          <a:p>
            <a:r>
              <a:rPr lang="en-US" dirty="0"/>
              <a:t>Georg Cantor</a:t>
            </a:r>
          </a:p>
          <a:p>
            <a:r>
              <a:rPr lang="en-US" dirty="0"/>
              <a:t>(1845-1918)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Sucesión</a:t>
            </a:r>
            <a:r>
              <a:rPr lang="en-US" dirty="0"/>
              <a:t> de Fibonacci</a:t>
            </a:r>
          </a:p>
        </p:txBody>
      </p:sp>
      <p:sp>
        <p:nvSpPr>
          <p:cNvPr id="3" name="Content Placeholder 2"/>
          <p:cNvSpPr>
            <a:spLocks noGrp="1"/>
          </p:cNvSpPr>
          <p:nvPr>
            <p:ph idx="1"/>
          </p:nvPr>
        </p:nvSpPr>
        <p:spPr/>
        <p:txBody>
          <a:bodyPr>
            <a:normAutofit fontScale="85000" lnSpcReduction="10000"/>
          </a:bodyPr>
          <a:lstStyle/>
          <a:p>
            <a:pPr>
              <a:buNone/>
            </a:pPr>
            <a:r>
              <a:rPr lang="en-US" b="1" dirty="0"/>
              <a:t> </a:t>
            </a:r>
            <a:r>
              <a:rPr lang="en-US" b="1" dirty="0" err="1"/>
              <a:t>Definición</a:t>
            </a:r>
            <a:r>
              <a:rPr lang="en-US" dirty="0">
                <a:latin typeface="Cambria Math" pitchFamily="18" charset="0"/>
                <a:ea typeface="Cambria Math" pitchFamily="18" charset="0"/>
              </a:rPr>
              <a:t>: </a:t>
            </a:r>
            <a:r>
              <a:rPr lang="en-US" dirty="0" err="1">
                <a:ea typeface="Cambria Math" pitchFamily="18" charset="0"/>
              </a:rPr>
              <a:t>Definimos</a:t>
            </a:r>
            <a:r>
              <a:rPr lang="en-US" dirty="0">
                <a:ea typeface="Cambria Math" pitchFamily="18" charset="0"/>
              </a:rPr>
              <a:t> la </a:t>
            </a:r>
            <a:r>
              <a:rPr lang="en-US" dirty="0" err="1">
                <a:ea typeface="Cambria Math" pitchFamily="18" charset="0"/>
              </a:rPr>
              <a:t>sucesión</a:t>
            </a:r>
            <a:r>
              <a:rPr lang="en-US" dirty="0">
                <a:ea typeface="Cambria Math" pitchFamily="18" charset="0"/>
              </a:rPr>
              <a:t> de  </a:t>
            </a:r>
            <a:r>
              <a:rPr lang="en-US" i="1" dirty="0">
                <a:ea typeface="Cambria Math" pitchFamily="18" charset="0"/>
              </a:rPr>
              <a:t>Fibonacci</a:t>
            </a:r>
            <a:r>
              <a:rPr lang="en-US" dirty="0">
                <a:latin typeface="Cambria Math" pitchFamily="18" charset="0"/>
                <a:ea typeface="Cambria Math" pitchFamily="18" charset="0"/>
              </a:rPr>
              <a:t>, </a:t>
            </a:r>
            <a:r>
              <a:rPr lang="en-US" i="1" dirty="0"/>
              <a:t>f</a:t>
            </a:r>
            <a:r>
              <a:rPr lang="en-US" baseline="-25000" dirty="0">
                <a:latin typeface="Cambria Math" pitchFamily="18" charset="0"/>
                <a:ea typeface="Cambria Math" pitchFamily="18" charset="0"/>
              </a:rPr>
              <a:t>0</a:t>
            </a:r>
            <a:r>
              <a:rPr lang="en-US" i="1" baseline="-25000" dirty="0"/>
              <a:t> </a:t>
            </a:r>
            <a:r>
              <a:rPr lang="en-US" i="1" dirty="0"/>
              <a:t>,f</a:t>
            </a:r>
            <a:r>
              <a:rPr lang="en-US" baseline="-25000" dirty="0"/>
              <a:t>1</a:t>
            </a:r>
            <a:r>
              <a:rPr lang="en-US" i="1" baseline="-25000" dirty="0"/>
              <a:t> </a:t>
            </a:r>
            <a:r>
              <a:rPr lang="en-US" i="1" dirty="0"/>
              <a:t>,f</a:t>
            </a:r>
            <a:r>
              <a:rPr lang="en-US" baseline="-25000" dirty="0"/>
              <a:t>2</a:t>
            </a:r>
            <a:r>
              <a:rPr lang="en-US" i="1" dirty="0"/>
              <a:t>,…,</a:t>
            </a:r>
            <a:r>
              <a:rPr lang="en-US" dirty="0"/>
              <a:t> por</a:t>
            </a:r>
            <a:r>
              <a:rPr lang="en-US" i="1" dirty="0"/>
              <a:t>:</a:t>
            </a:r>
          </a:p>
          <a:p>
            <a:pPr lvl="1"/>
            <a:r>
              <a:rPr lang="es-ES" dirty="0"/>
              <a:t>Condiciones iniciales </a:t>
            </a:r>
            <a:r>
              <a:rPr lang="en-US" dirty="0"/>
              <a:t>: </a:t>
            </a:r>
            <a:r>
              <a:rPr lang="en-US" i="1" dirty="0"/>
              <a:t>f</a:t>
            </a:r>
            <a:r>
              <a:rPr lang="en-US" baseline="-25000" dirty="0">
                <a:latin typeface="Cambria Math" pitchFamily="18" charset="0"/>
                <a:ea typeface="Cambria Math" pitchFamily="18" charset="0"/>
              </a:rPr>
              <a:t>0</a:t>
            </a:r>
            <a:r>
              <a:rPr lang="en-US" i="1" baseline="-25000" dirty="0"/>
              <a:t> </a:t>
            </a:r>
            <a:r>
              <a:rPr lang="en-US" i="1" dirty="0"/>
              <a:t>= </a:t>
            </a:r>
            <a:r>
              <a:rPr lang="en-US" dirty="0">
                <a:latin typeface="Cambria Math" pitchFamily="18" charset="0"/>
                <a:ea typeface="Cambria Math" pitchFamily="18" charset="0"/>
              </a:rPr>
              <a:t>0</a:t>
            </a:r>
            <a:r>
              <a:rPr lang="en-US" i="1" dirty="0"/>
              <a:t>, f</a:t>
            </a:r>
            <a:r>
              <a:rPr lang="en-US" baseline="-25000" dirty="0"/>
              <a:t>1</a:t>
            </a:r>
            <a:r>
              <a:rPr lang="en-US" i="1" baseline="-25000" dirty="0"/>
              <a:t>   </a:t>
            </a:r>
            <a:r>
              <a:rPr lang="en-US" dirty="0">
                <a:latin typeface="Cambria Math" pitchFamily="18" charset="0"/>
                <a:ea typeface="Cambria Math" pitchFamily="18" charset="0"/>
              </a:rPr>
              <a:t>= 1</a:t>
            </a:r>
          </a:p>
          <a:p>
            <a:pPr lvl="1"/>
            <a:r>
              <a:rPr lang="es-ES" dirty="0"/>
              <a:t>Relación de recurrencia </a:t>
            </a:r>
            <a:r>
              <a:rPr lang="en-US" dirty="0"/>
              <a:t>: </a:t>
            </a:r>
            <a:r>
              <a:rPr lang="en-US" i="1" dirty="0" err="1"/>
              <a:t>f</a:t>
            </a:r>
            <a:r>
              <a:rPr lang="en-US" i="1" baseline="-25000" dirty="0" err="1"/>
              <a:t>n</a:t>
            </a:r>
            <a:r>
              <a:rPr lang="en-US" i="1" baseline="-25000" dirty="0"/>
              <a:t> </a:t>
            </a:r>
            <a:r>
              <a:rPr lang="en-US" i="1" dirty="0"/>
              <a:t> = f</a:t>
            </a:r>
            <a:r>
              <a:rPr lang="en-US" i="1" baseline="-25000" dirty="0"/>
              <a:t>n-</a:t>
            </a:r>
            <a:r>
              <a:rPr lang="en-US" baseline="-25000" dirty="0"/>
              <a:t>1</a:t>
            </a:r>
            <a:r>
              <a:rPr lang="en-US" i="1" dirty="0"/>
              <a:t> </a:t>
            </a:r>
            <a:r>
              <a:rPr lang="en-US" i="1" baseline="-25000" dirty="0"/>
              <a:t> </a:t>
            </a:r>
            <a:r>
              <a:rPr lang="en-US" i="1" dirty="0"/>
              <a:t>+ f</a:t>
            </a:r>
            <a:r>
              <a:rPr lang="en-US" i="1" baseline="-25000" dirty="0"/>
              <a:t>n-</a:t>
            </a:r>
            <a:r>
              <a:rPr lang="en-US" baseline="-25000" dirty="0"/>
              <a:t>2</a:t>
            </a:r>
          </a:p>
          <a:p>
            <a:pPr lvl="1">
              <a:buNone/>
            </a:pPr>
            <a:endParaRPr lang="en-US" baseline="-25000" dirty="0"/>
          </a:p>
          <a:p>
            <a:pPr>
              <a:buNone/>
            </a:pPr>
            <a:r>
              <a:rPr lang="en-US" dirty="0"/>
              <a:t>  </a:t>
            </a:r>
            <a:r>
              <a:rPr lang="en-US" b="1" dirty="0"/>
              <a:t>E</a:t>
            </a:r>
            <a:r>
              <a:rPr lang="es-ES" b="1" dirty="0" err="1"/>
              <a:t>jemplo</a:t>
            </a:r>
            <a:r>
              <a:rPr lang="en-US" dirty="0"/>
              <a:t>: </a:t>
            </a:r>
            <a:r>
              <a:rPr lang="es-ES" dirty="0"/>
              <a:t>Calcula </a:t>
            </a:r>
            <a:r>
              <a:rPr lang="en-US" dirty="0"/>
              <a:t>  </a:t>
            </a:r>
            <a:r>
              <a:rPr lang="en-US" i="1" dirty="0"/>
              <a:t> f</a:t>
            </a:r>
            <a:r>
              <a:rPr lang="en-US" i="1" baseline="-25000" dirty="0"/>
              <a:t>2 </a:t>
            </a:r>
            <a:r>
              <a:rPr lang="en-US" i="1" dirty="0"/>
              <a:t>,f</a:t>
            </a:r>
            <a:r>
              <a:rPr lang="en-US" i="1" baseline="-25000" dirty="0"/>
              <a:t>3 </a:t>
            </a:r>
            <a:r>
              <a:rPr lang="en-US" i="1" dirty="0"/>
              <a:t>,f</a:t>
            </a:r>
            <a:r>
              <a:rPr lang="en-US" i="1" baseline="-25000" dirty="0"/>
              <a:t>4</a:t>
            </a:r>
            <a:r>
              <a:rPr lang="en-US" i="1" dirty="0"/>
              <a:t> , f</a:t>
            </a:r>
            <a:r>
              <a:rPr lang="en-US" i="1" baseline="-25000" dirty="0"/>
              <a:t>5 </a:t>
            </a:r>
            <a:r>
              <a:rPr lang="en-US" i="1" dirty="0"/>
              <a:t> </a:t>
            </a:r>
            <a:r>
              <a:rPr lang="es-ES" dirty="0"/>
              <a:t>y</a:t>
            </a:r>
            <a:r>
              <a:rPr lang="en-US" dirty="0"/>
              <a:t> </a:t>
            </a:r>
            <a:r>
              <a:rPr lang="en-US" i="1" dirty="0"/>
              <a:t>f</a:t>
            </a:r>
            <a:r>
              <a:rPr lang="en-US" i="1" baseline="-25000" dirty="0"/>
              <a:t>6</a:t>
            </a:r>
            <a:r>
              <a:rPr lang="en-US" i="1" dirty="0"/>
              <a:t>  .</a:t>
            </a:r>
          </a:p>
          <a:p>
            <a:pPr>
              <a:buNone/>
            </a:pPr>
            <a:r>
              <a:rPr lang="en-US" i="1" dirty="0"/>
              <a:t>     </a:t>
            </a:r>
          </a:p>
          <a:p>
            <a:pPr>
              <a:buNone/>
            </a:pPr>
            <a:r>
              <a:rPr lang="en-US" i="1" dirty="0"/>
              <a:t>     </a:t>
            </a:r>
            <a:r>
              <a:rPr lang="es-ES" b="1" dirty="0"/>
              <a:t>Solución</a:t>
            </a:r>
            <a:r>
              <a:rPr lang="en-US" b="1" dirty="0"/>
              <a:t>:</a:t>
            </a:r>
          </a:p>
          <a:p>
            <a:pPr>
              <a:buNone/>
            </a:pPr>
            <a:r>
              <a:rPr lang="en-US" dirty="0"/>
              <a:t>         </a:t>
            </a:r>
            <a:r>
              <a:rPr lang="en-US" i="1" dirty="0">
                <a:ea typeface="Cambria Math" pitchFamily="18" charset="0"/>
              </a:rPr>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0  </a:t>
            </a:r>
            <a:r>
              <a:rPr lang="en-US" dirty="0">
                <a:latin typeface="Cambria Math" pitchFamily="18" charset="0"/>
                <a:ea typeface="Cambria Math" pitchFamily="18" charset="0"/>
              </a:rPr>
              <a:t> = 1 + 0 = 1</a:t>
            </a:r>
            <a:r>
              <a:rPr lang="en-US" i="1" dirty="0">
                <a:latin typeface="Cambria Math" pitchFamily="18" charset="0"/>
                <a:ea typeface="Cambria Math" pitchFamily="18" charset="0"/>
              </a:rPr>
              <a:t>,</a:t>
            </a:r>
          </a:p>
          <a:p>
            <a:pPr>
              <a:buNone/>
            </a:pPr>
            <a:r>
              <a:rPr lang="en-US" i="1"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 1 + 1 = 2</a:t>
            </a:r>
            <a:r>
              <a:rPr lang="en-US" i="1"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4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3</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2 + 1 = 3</a:t>
            </a:r>
            <a:r>
              <a:rPr lang="en-US" i="1" dirty="0">
                <a:latin typeface="Cambria Math" pitchFamily="18" charset="0"/>
                <a:ea typeface="Cambria Math" pitchFamily="18" charset="0"/>
              </a:rPr>
              <a:t>,</a:t>
            </a:r>
          </a:p>
          <a:p>
            <a:pPr>
              <a:buNone/>
            </a:pPr>
            <a:r>
              <a:rPr lang="en-US" i="1"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5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4</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3 + 2 = 5</a:t>
            </a:r>
            <a:r>
              <a:rPr lang="en-US" i="1"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6</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5</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4  </a:t>
            </a:r>
            <a:r>
              <a:rPr lang="en-US" dirty="0">
                <a:latin typeface="Cambria Math" pitchFamily="18" charset="0"/>
                <a:ea typeface="Cambria Math" pitchFamily="18" charset="0"/>
              </a:rPr>
              <a:t> = 5 + 3 = 8</a:t>
            </a:r>
            <a:r>
              <a:rPr lang="en-US" i="1" dirty="0">
                <a:latin typeface="Cambria Math" pitchFamily="18" charset="0"/>
                <a:ea typeface="Cambria Math" pitchFamily="18" charset="0"/>
              </a:rPr>
              <a:t>.</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Resolver </a:t>
            </a:r>
            <a:r>
              <a:rPr lang="en-US" dirty="0" err="1"/>
              <a:t>recurrencias</a:t>
            </a:r>
            <a:endParaRPr lang="en-US" dirty="0"/>
          </a:p>
        </p:txBody>
      </p:sp>
      <p:sp>
        <p:nvSpPr>
          <p:cNvPr id="3" name="Content Placeholder 2"/>
          <p:cNvSpPr>
            <a:spLocks noGrp="1"/>
          </p:cNvSpPr>
          <p:nvPr>
            <p:ph idx="1"/>
          </p:nvPr>
        </p:nvSpPr>
        <p:spPr/>
        <p:txBody>
          <a:bodyPr>
            <a:normAutofit/>
          </a:bodyPr>
          <a:lstStyle/>
          <a:p>
            <a:r>
              <a:rPr lang="es-ES" dirty="0"/>
              <a:t>Resolver la relación de recurrencia es encontrar un término una fórmula para el término enésimo de la sucesión definida por la recurrencia.</a:t>
            </a:r>
          </a:p>
          <a:p>
            <a:r>
              <a:rPr lang="es-ES" dirty="0"/>
              <a:t>Dicha fórmula se llama fórmula cerrada</a:t>
            </a:r>
            <a:r>
              <a:rPr lang="en-US" dirty="0"/>
              <a:t>.</a:t>
            </a:r>
          </a:p>
          <a:p>
            <a:r>
              <a:rPr lang="es-ES" dirty="0"/>
              <a:t>Ilustremos el método de iteración.</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Solución</a:t>
            </a:r>
            <a:r>
              <a:rPr lang="en-US" dirty="0"/>
              <a:t> </a:t>
            </a:r>
            <a:r>
              <a:rPr lang="en-US" dirty="0" err="1"/>
              <a:t>iterativa</a:t>
            </a:r>
            <a:r>
              <a:rPr lang="en-US" dirty="0"/>
              <a:t>. </a:t>
            </a:r>
            <a:r>
              <a:rPr lang="en-US" dirty="0" err="1"/>
              <a:t>Ejemplo</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a:t>   </a:t>
            </a:r>
            <a:r>
              <a:rPr lang="en-US" b="1" dirty="0" err="1"/>
              <a:t>Método</a:t>
            </a:r>
            <a:r>
              <a:rPr lang="en-US" b="1" dirty="0"/>
              <a:t> </a:t>
            </a:r>
            <a:r>
              <a:rPr lang="en-US" b="1" dirty="0">
                <a:latin typeface="Cambria Math" pitchFamily="18" charset="0"/>
                <a:ea typeface="Cambria Math" pitchFamily="18" charset="0"/>
              </a:rPr>
              <a:t>1</a:t>
            </a:r>
            <a:r>
              <a:rPr lang="en-US" dirty="0"/>
              <a:t>: </a:t>
            </a:r>
            <a:r>
              <a:rPr lang="es-ES" dirty="0"/>
              <a:t>Trabajo hacia atrás, sustitución hacia adelante.</a:t>
            </a:r>
            <a:endParaRPr lang="en-US" dirty="0"/>
          </a:p>
          <a:p>
            <a:pPr>
              <a:buNone/>
            </a:pPr>
            <a:r>
              <a:rPr lang="en-US" dirty="0"/>
              <a:t>   Sea </a:t>
            </a:r>
            <a:r>
              <a:rPr lang="en-US" dirty="0">
                <a:latin typeface="Cambria Math" pitchFamily="18" charset="0"/>
                <a:ea typeface="Cambria Math" pitchFamily="18" charset="0"/>
              </a:rPr>
              <a:t>{</a:t>
            </a:r>
            <a:r>
              <a:rPr lang="en-US" i="1" dirty="0">
                <a:ea typeface="Cambria Math" pitchFamily="18" charset="0"/>
              </a:rPr>
              <a:t>a</a:t>
            </a:r>
            <a:r>
              <a:rPr lang="en-US" i="1" baseline="-25000" dirty="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u</a:t>
            </a:r>
            <a:r>
              <a:rPr lang="es-ES" i="1" dirty="0" err="1">
                <a:latin typeface="Cambria Math" pitchFamily="18" charset="0"/>
                <a:ea typeface="Cambria Math" pitchFamily="18" charset="0"/>
              </a:rPr>
              <a:t>na</a:t>
            </a:r>
            <a:r>
              <a:rPr lang="es-ES" i="1" dirty="0">
                <a:latin typeface="Cambria Math" pitchFamily="18" charset="0"/>
                <a:ea typeface="Cambria Math" pitchFamily="18" charset="0"/>
              </a:rPr>
              <a:t> sucesión que satisface la relación de recurrencia </a:t>
            </a:r>
            <a:r>
              <a:rPr lang="en-US" dirty="0"/>
              <a:t> </a:t>
            </a:r>
            <a:r>
              <a:rPr lang="en-US" i="1" dirty="0">
                <a:ea typeface="Cambria Math" pitchFamily="18" charset="0"/>
              </a:rPr>
              <a:t>a</a:t>
            </a:r>
            <a:r>
              <a:rPr lang="en-US" i="1" baseline="-25000" dirty="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i="1" baseline="-25000" dirty="0">
                <a:latin typeface="Cambria Math" pitchFamily="18" charset="0"/>
                <a:ea typeface="Cambria Math" pitchFamily="18" charset="0"/>
              </a:rPr>
              <a:t>-</a:t>
            </a:r>
            <a:r>
              <a:rPr lang="en-US" baseline="-25000" dirty="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 para</a:t>
            </a:r>
            <a:r>
              <a:rPr lang="en-US" baseline="-25000" dirty="0">
                <a:latin typeface="Cambria Math" pitchFamily="18" charset="0"/>
                <a:ea typeface="Cambria Math" pitchFamily="18" charset="0"/>
              </a:rPr>
              <a:t> </a:t>
            </a:r>
            <a:r>
              <a:rPr lang="en-US" baseline="-25000" dirty="0"/>
              <a:t> </a:t>
            </a:r>
            <a:r>
              <a:rPr lang="en-US" dirty="0"/>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 = 2,3,4,….  </a:t>
            </a:r>
            <a:r>
              <a:rPr lang="es-ES" dirty="0">
                <a:latin typeface="Cambria Math" pitchFamily="18" charset="0"/>
                <a:ea typeface="Cambria Math" pitchFamily="18" charset="0"/>
              </a:rPr>
              <a:t>y supongamos que</a:t>
            </a:r>
            <a:r>
              <a:rPr lang="en-US" dirty="0"/>
              <a:t> </a:t>
            </a:r>
            <a:r>
              <a:rPr lang="en-US" i="1" dirty="0">
                <a:ea typeface="Cambria Math" pitchFamily="18" charset="0"/>
              </a:rPr>
              <a:t>a</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t>.</a:t>
            </a:r>
          </a:p>
          <a:p>
            <a:pPr lvl="1">
              <a:buNone/>
            </a:pPr>
            <a:r>
              <a:rPr lang="en-US" i="1" dirty="0"/>
              <a:t>      </a:t>
            </a:r>
            <a:r>
              <a:rPr lang="en-US" i="1" dirty="0">
                <a:ea typeface="Cambria Math" pitchFamily="18" charset="0"/>
              </a:rPr>
              <a:t>a</a:t>
            </a:r>
            <a:r>
              <a:rPr lang="en-US" baseline="-25000" dirty="0">
                <a:latin typeface="Cambria Math" pitchFamily="18" charset="0"/>
                <a:ea typeface="Cambria Math" pitchFamily="18" charset="0"/>
              </a:rPr>
              <a:t>2</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a:t>
            </a:r>
          </a:p>
          <a:p>
            <a:pPr lvl="1">
              <a:buNone/>
            </a:pPr>
            <a:r>
              <a:rPr lang="en-US" dirty="0">
                <a:latin typeface="Cambria Math" pitchFamily="18" charset="0"/>
                <a:ea typeface="Cambria Math" pitchFamily="18" charset="0"/>
              </a:rPr>
              <a:t>      </a:t>
            </a:r>
            <a:r>
              <a:rPr lang="en-US" i="1" dirty="0">
                <a:ea typeface="Cambria Math" pitchFamily="18" charset="0"/>
              </a:rPr>
              <a:t>a</a:t>
            </a:r>
            <a:r>
              <a:rPr lang="en-US" baseline="-25000" dirty="0">
                <a:latin typeface="Cambria Math" pitchFamily="18" charset="0"/>
                <a:ea typeface="Cambria Math" pitchFamily="18" charset="0"/>
              </a:rPr>
              <a:t>3</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 + 3 = 2 + 3 ∙ 2 </a:t>
            </a:r>
          </a:p>
          <a:p>
            <a:pPr lvl="1">
              <a:buNone/>
            </a:pPr>
            <a:r>
              <a:rPr lang="en-US" dirty="0">
                <a:latin typeface="Cambria Math" pitchFamily="18" charset="0"/>
                <a:ea typeface="Cambria Math" pitchFamily="18" charset="0"/>
              </a:rPr>
              <a:t>      </a:t>
            </a:r>
            <a:r>
              <a:rPr lang="en-US" i="1" dirty="0">
                <a:ea typeface="Cambria Math" pitchFamily="18" charset="0"/>
              </a:rPr>
              <a:t>a</a:t>
            </a:r>
            <a:r>
              <a:rPr lang="en-US" baseline="-25000" dirty="0">
                <a:latin typeface="Cambria Math" pitchFamily="18" charset="0"/>
                <a:ea typeface="Cambria Math" pitchFamily="18" charset="0"/>
              </a:rPr>
              <a:t>4</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+ 2 ∙ 3) + 3 = 2 + 3 ∙ 3</a:t>
            </a:r>
          </a:p>
          <a:p>
            <a:pPr lvl="1">
              <a:buNone/>
            </a:pPr>
            <a:r>
              <a:rPr lang="en-US" i="1" dirty="0">
                <a:latin typeface="Cambria Math" pitchFamily="18" charset="0"/>
                <a:ea typeface="Cambria Math" pitchFamily="18" charset="0"/>
              </a:rPr>
              <a:t>                    .</a:t>
            </a:r>
          </a:p>
          <a:p>
            <a:pPr lvl="1">
              <a:buNone/>
            </a:pPr>
            <a:r>
              <a:rPr lang="en-US" i="1" dirty="0">
                <a:latin typeface="Cambria Math" pitchFamily="18" charset="0"/>
                <a:ea typeface="Cambria Math" pitchFamily="18" charset="0"/>
              </a:rPr>
              <a:t>                    .</a:t>
            </a:r>
          </a:p>
          <a:p>
            <a:pPr lvl="1">
              <a:buNone/>
            </a:pPr>
            <a:r>
              <a:rPr lang="en-US" i="1" dirty="0">
                <a:latin typeface="Cambria Math" pitchFamily="18" charset="0"/>
                <a:ea typeface="Cambria Math" pitchFamily="18" charset="0"/>
              </a:rPr>
              <a:t>                    .</a:t>
            </a: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a:t>
            </a:r>
            <a:r>
              <a:rPr lang="en-US" i="1" dirty="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baseline="-25000" dirty="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+ 3  </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 ∙ (</a:t>
            </a:r>
            <a:r>
              <a:rPr lang="en-US" i="1" dirty="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2))</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i="1" dirty="0">
                <a:ea typeface="Cambria Math" pitchFamily="18" charset="0"/>
              </a:rPr>
              <a:t>n</a:t>
            </a:r>
            <a:r>
              <a:rPr lang="en-US" dirty="0">
                <a:latin typeface="Cambria Math" pitchFamily="18" charset="0"/>
                <a:ea typeface="Cambria Math" pitchFamily="18" charset="0"/>
              </a:rPr>
              <a:t> – 1)</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Solución</a:t>
            </a:r>
            <a:r>
              <a:rPr lang="en-US" dirty="0"/>
              <a:t> </a:t>
            </a:r>
            <a:r>
              <a:rPr lang="en-US" dirty="0" err="1"/>
              <a:t>iterativa</a:t>
            </a:r>
            <a:r>
              <a:rPr lang="en-US" dirty="0"/>
              <a:t>. </a:t>
            </a:r>
            <a:r>
              <a:rPr lang="en-US" dirty="0" err="1"/>
              <a:t>Ejemplo</a:t>
            </a:r>
            <a:r>
              <a:rPr lang="en-US" dirty="0"/>
              <a:t>.</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s-ES" b="1" dirty="0"/>
              <a:t>Método </a:t>
            </a:r>
            <a:r>
              <a:rPr lang="en-US" b="1" dirty="0"/>
              <a:t> </a:t>
            </a:r>
            <a:r>
              <a:rPr lang="en-US" b="1" dirty="0">
                <a:latin typeface="Cambria Math" pitchFamily="18" charset="0"/>
                <a:ea typeface="Cambria Math" pitchFamily="18" charset="0"/>
              </a:rPr>
              <a:t>2</a:t>
            </a:r>
            <a:r>
              <a:rPr lang="en-US" dirty="0"/>
              <a:t>: </a:t>
            </a:r>
            <a:r>
              <a:rPr lang="es-ES" dirty="0"/>
              <a:t>Trabajar hacia abajo, sustituir hacia atrás</a:t>
            </a:r>
            <a:endParaRPr lang="en-US" dirty="0"/>
          </a:p>
          <a:p>
            <a:pPr>
              <a:buNone/>
            </a:pPr>
            <a:r>
              <a:rPr lang="en-US" dirty="0"/>
              <a:t>    </a:t>
            </a:r>
            <a:r>
              <a:rPr lang="es-ES" dirty="0"/>
              <a:t>Sea</a:t>
            </a:r>
            <a:r>
              <a:rPr lang="en-US" dirty="0"/>
              <a:t> </a:t>
            </a:r>
            <a:r>
              <a:rPr lang="en-US" dirty="0">
                <a:latin typeface="Cambria Math" pitchFamily="18" charset="0"/>
                <a:ea typeface="Cambria Math" pitchFamily="18" charset="0"/>
              </a:rPr>
              <a:t>{</a:t>
            </a:r>
            <a:r>
              <a:rPr lang="en-US" i="1" dirty="0">
                <a:ea typeface="Cambria Math" pitchFamily="18" charset="0"/>
              </a:rPr>
              <a:t>a</a:t>
            </a:r>
            <a:r>
              <a:rPr lang="en-US" i="1" baseline="-25000" dirty="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s-ES" i="1" dirty="0">
                <a:latin typeface="Cambria Math" pitchFamily="18" charset="0"/>
                <a:ea typeface="Cambria Math" pitchFamily="18" charset="0"/>
              </a:rPr>
              <a:t>La sucesión definida por la relación de recurrencia </a:t>
            </a:r>
            <a:r>
              <a:rPr lang="en-US" dirty="0"/>
              <a:t>                    </a:t>
            </a:r>
            <a:r>
              <a:rPr lang="en-US" i="1" dirty="0">
                <a:ea typeface="Cambria Math" pitchFamily="18" charset="0"/>
              </a:rPr>
              <a:t>a</a:t>
            </a:r>
            <a:r>
              <a:rPr lang="en-US" i="1" baseline="-25000" dirty="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i="1" baseline="-25000" dirty="0">
                <a:latin typeface="Cambria Math" pitchFamily="18" charset="0"/>
                <a:ea typeface="Cambria Math" pitchFamily="18" charset="0"/>
              </a:rPr>
              <a:t>-</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 para</a:t>
            </a:r>
            <a:r>
              <a:rPr lang="en-US" baseline="-25000" dirty="0">
                <a:latin typeface="Cambria Math" pitchFamily="18" charset="0"/>
                <a:ea typeface="Cambria Math" pitchFamily="18" charset="0"/>
              </a:rPr>
              <a:t> </a:t>
            </a:r>
            <a:r>
              <a:rPr lang="en-US" baseline="-25000" dirty="0"/>
              <a:t> </a:t>
            </a:r>
            <a:r>
              <a:rPr lang="en-US" i="1" dirty="0">
                <a:ea typeface="Cambria Math" pitchFamily="18" charset="0"/>
              </a:rPr>
              <a:t>n</a:t>
            </a:r>
            <a:r>
              <a:rPr lang="en-US" dirty="0">
                <a:latin typeface="Cambria Math" pitchFamily="18" charset="0"/>
                <a:ea typeface="Cambria Math" pitchFamily="18" charset="0"/>
              </a:rPr>
              <a:t> = 2,3,4,….  </a:t>
            </a:r>
            <a:r>
              <a:rPr lang="es-ES" dirty="0">
                <a:latin typeface="Cambria Math" pitchFamily="18" charset="0"/>
                <a:ea typeface="Cambria Math" pitchFamily="18" charset="0"/>
              </a:rPr>
              <a:t> supongamos que</a:t>
            </a:r>
            <a:r>
              <a:rPr lang="en-US" dirty="0"/>
              <a:t> </a:t>
            </a:r>
            <a:r>
              <a:rPr lang="en-US" i="1" dirty="0">
                <a:ea typeface="Cambria Math" pitchFamily="18" charset="0"/>
              </a:rPr>
              <a:t>a</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t>.</a:t>
            </a:r>
            <a:endParaRPr lang="en-US" dirty="0"/>
          </a:p>
          <a:p>
            <a:pPr>
              <a:buNone/>
            </a:pPr>
            <a:endParaRPr lang="en-US" i="1" dirty="0"/>
          </a:p>
          <a:p>
            <a:pPr>
              <a:buNone/>
            </a:pPr>
            <a:r>
              <a:rPr lang="en-US" i="1" dirty="0"/>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1</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p>
          <a:p>
            <a:pPr>
              <a:buNone/>
            </a:pP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2</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2</a:t>
            </a:r>
            <a:r>
              <a:rPr lang="en-US" sz="2800" dirty="0">
                <a:latin typeface="Cambria Math" pitchFamily="18" charset="0"/>
                <a:ea typeface="Cambria Math" pitchFamily="18" charset="0"/>
              </a:rPr>
              <a:t> + 3 ∙ 2 </a:t>
            </a:r>
            <a:endParaRPr lang="en-US" sz="2800" dirty="0"/>
          </a:p>
          <a:p>
            <a:pPr lvl="1">
              <a:buNone/>
            </a:pPr>
            <a:r>
              <a:rPr lang="en-US" sz="2800" i="1" dirty="0"/>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3 )+ 3 ∙ 2  =</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+ 3 ∙ 3</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endParaRPr lang="en-US" sz="2800" dirty="0">
              <a:latin typeface="Cambria Math" pitchFamily="18" charset="0"/>
              <a:ea typeface="Cambria Math" pitchFamily="18" charset="0"/>
            </a:endParaRPr>
          </a:p>
          <a:p>
            <a:pPr>
              <a:buNone/>
            </a:pPr>
            <a:r>
              <a:rPr lang="en-US" sz="2800" dirty="0">
                <a:latin typeface="Cambria Math" pitchFamily="18" charset="0"/>
                <a:ea typeface="Cambria Math" pitchFamily="18" charset="0"/>
              </a:rPr>
              <a:t>                  = </a:t>
            </a:r>
            <a:r>
              <a:rPr lang="en-US" sz="2800" i="1" dirty="0">
                <a:ea typeface="Cambria Math" pitchFamily="18" charset="0"/>
              </a:rPr>
              <a:t>a</a:t>
            </a:r>
            <a:r>
              <a:rPr lang="en-US" sz="2800" baseline="-25000" dirty="0">
                <a:latin typeface="Cambria Math" pitchFamily="18" charset="0"/>
                <a:ea typeface="Cambria Math" pitchFamily="18" charset="0"/>
              </a:rPr>
              <a:t>2</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n – </a:t>
            </a:r>
            <a:r>
              <a:rPr lang="en-US" sz="2800" dirty="0">
                <a:latin typeface="Cambria Math" pitchFamily="18" charset="0"/>
                <a:ea typeface="Cambria Math" pitchFamily="18" charset="0"/>
              </a:rPr>
              <a:t>2)   =</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1</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+ 3) + 3(</a:t>
            </a:r>
            <a:r>
              <a:rPr lang="en-US" sz="2800" i="1" dirty="0">
                <a:latin typeface="Cambria Math" pitchFamily="18" charset="0"/>
                <a:ea typeface="Cambria Math" pitchFamily="18" charset="0"/>
              </a:rPr>
              <a:t>n – </a:t>
            </a:r>
            <a:r>
              <a:rPr lang="en-US" sz="2800" dirty="0">
                <a:latin typeface="Cambria Math" pitchFamily="18" charset="0"/>
                <a:ea typeface="Cambria Math" pitchFamily="18" charset="0"/>
              </a:rPr>
              <a:t>2) </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2 + 3(</a:t>
            </a:r>
            <a:r>
              <a:rPr lang="en-US" sz="2800" i="1" dirty="0">
                <a:latin typeface="Cambria Math" pitchFamily="18" charset="0"/>
                <a:ea typeface="Cambria Math" pitchFamily="18" charset="0"/>
              </a:rPr>
              <a:t>n</a:t>
            </a:r>
            <a:r>
              <a:rPr lang="en-US" sz="2800" dirty="0">
                <a:latin typeface="Cambria Math" pitchFamily="18" charset="0"/>
                <a:ea typeface="Cambria Math" pitchFamily="18" charset="0"/>
              </a:rPr>
              <a:t> – 1)</a:t>
            </a:r>
          </a:p>
          <a:p>
            <a:pPr>
              <a:buNone/>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Aplicación</a:t>
            </a:r>
            <a:r>
              <a:rPr lang="en-US" dirty="0"/>
              <a:t> a </a:t>
            </a:r>
            <a:r>
              <a:rPr lang="en-US" dirty="0" err="1"/>
              <a:t>finanzas</a:t>
            </a:r>
            <a:endParaRPr lang="en-US" dirty="0"/>
          </a:p>
        </p:txBody>
      </p:sp>
      <p:sp>
        <p:nvSpPr>
          <p:cNvPr id="3" name="Content Placeholder 2"/>
          <p:cNvSpPr>
            <a:spLocks noGrp="1"/>
          </p:cNvSpPr>
          <p:nvPr>
            <p:ph idx="1"/>
          </p:nvPr>
        </p:nvSpPr>
        <p:spPr/>
        <p:txBody>
          <a:bodyPr>
            <a:normAutofit/>
          </a:bodyPr>
          <a:lstStyle/>
          <a:p>
            <a:pPr>
              <a:buNone/>
            </a:pPr>
            <a:r>
              <a:rPr lang="en-US" b="1" dirty="0"/>
              <a:t>  </a:t>
            </a:r>
            <a:r>
              <a:rPr lang="en-US" b="1" dirty="0" err="1"/>
              <a:t>Ejemplo</a:t>
            </a:r>
            <a:r>
              <a:rPr lang="en-US" dirty="0"/>
              <a:t>: </a:t>
            </a:r>
            <a:r>
              <a:rPr lang="en-US" dirty="0" err="1"/>
              <a:t>Supongamos</a:t>
            </a:r>
            <a:r>
              <a:rPr lang="en-US" dirty="0"/>
              <a:t> que una persona deposita</a:t>
            </a:r>
            <a:r>
              <a:rPr lang="en-US" dirty="0">
                <a:latin typeface="Cambria Math" pitchFamily="18" charset="0"/>
                <a:ea typeface="Cambria Math" pitchFamily="18" charset="0"/>
              </a:rPr>
              <a:t>10,000.00</a:t>
            </a:r>
            <a:r>
              <a:rPr lang="en-US" dirty="0"/>
              <a:t> euros en una </a:t>
            </a:r>
            <a:r>
              <a:rPr lang="en-US" dirty="0" err="1"/>
              <a:t>cuenta</a:t>
            </a:r>
            <a:r>
              <a:rPr lang="en-US" dirty="0"/>
              <a:t> </a:t>
            </a:r>
            <a:r>
              <a:rPr lang="en-US" dirty="0" err="1"/>
              <a:t>bancaria</a:t>
            </a:r>
            <a:r>
              <a:rPr lang="en-US" dirty="0"/>
              <a:t> que produce  </a:t>
            </a:r>
            <a:r>
              <a:rPr lang="en-US" dirty="0">
                <a:latin typeface="Cambria Math" pitchFamily="18" charset="0"/>
                <a:ea typeface="Cambria Math" pitchFamily="18" charset="0"/>
              </a:rPr>
              <a:t>11</a:t>
            </a:r>
            <a:r>
              <a:rPr lang="en-US" dirty="0"/>
              <a:t>% de </a:t>
            </a:r>
            <a:r>
              <a:rPr lang="en-US" dirty="0" err="1"/>
              <a:t>intereses</a:t>
            </a:r>
            <a:r>
              <a:rPr lang="en-US" dirty="0"/>
              <a:t> </a:t>
            </a:r>
            <a:r>
              <a:rPr lang="en-US" dirty="0" err="1"/>
              <a:t>anuales</a:t>
            </a:r>
            <a:r>
              <a:rPr lang="en-US" dirty="0"/>
              <a:t> que se </a:t>
            </a:r>
            <a:r>
              <a:rPr lang="en-US" dirty="0" err="1"/>
              <a:t>calculan</a:t>
            </a:r>
            <a:r>
              <a:rPr lang="en-US" dirty="0"/>
              <a:t> </a:t>
            </a:r>
            <a:r>
              <a:rPr lang="en-US" dirty="0" err="1"/>
              <a:t>cada</a:t>
            </a:r>
            <a:r>
              <a:rPr lang="en-US" dirty="0"/>
              <a:t> </a:t>
            </a:r>
            <a:r>
              <a:rPr lang="en-US" dirty="0" err="1"/>
              <a:t>año</a:t>
            </a:r>
            <a:r>
              <a:rPr lang="en-US" dirty="0"/>
              <a:t>. </a:t>
            </a:r>
            <a:r>
              <a:rPr lang="es-ES" dirty="0"/>
              <a:t>Calculemos el dinero que habrá en la cuenta después de 30 años.</a:t>
            </a:r>
            <a:endParaRPr lang="en-US" dirty="0"/>
          </a:p>
          <a:p>
            <a:pPr>
              <a:buNone/>
            </a:pPr>
            <a:r>
              <a:rPr lang="en-US" dirty="0"/>
              <a:t>   </a:t>
            </a:r>
            <a:r>
              <a:rPr lang="es-ES" dirty="0"/>
              <a:t>Sea</a:t>
            </a:r>
            <a:r>
              <a:rPr lang="en-US" dirty="0"/>
              <a:t> </a:t>
            </a:r>
            <a:r>
              <a:rPr lang="en-US" i="1" dirty="0" err="1"/>
              <a:t>P</a:t>
            </a:r>
            <a:r>
              <a:rPr lang="en-US" i="1" baseline="-25000" dirty="0" err="1"/>
              <a:t>n</a:t>
            </a:r>
            <a:r>
              <a:rPr lang="en-US" baseline="-25000" dirty="0"/>
              <a:t> </a:t>
            </a:r>
            <a:r>
              <a:rPr lang="en-US" dirty="0"/>
              <a:t> </a:t>
            </a:r>
            <a:r>
              <a:rPr lang="es-ES" dirty="0"/>
              <a:t>La cantidad de dinero que hay en la cuenta a los </a:t>
            </a:r>
            <a:r>
              <a:rPr lang="en-US" dirty="0"/>
              <a:t> </a:t>
            </a:r>
            <a:r>
              <a:rPr lang="en-US" dirty="0">
                <a:latin typeface="Cambria Math" pitchFamily="18" charset="0"/>
                <a:ea typeface="Cambria Math" pitchFamily="18" charset="0"/>
              </a:rPr>
              <a:t>30</a:t>
            </a:r>
            <a:r>
              <a:rPr lang="en-US" dirty="0"/>
              <a:t> </a:t>
            </a:r>
            <a:r>
              <a:rPr lang="es-ES" dirty="0"/>
              <a:t>años</a:t>
            </a:r>
            <a:r>
              <a:rPr lang="en-US" dirty="0"/>
              <a:t>. </a:t>
            </a:r>
            <a:r>
              <a:rPr lang="en-US" i="1" dirty="0" err="1"/>
              <a:t>P</a:t>
            </a:r>
            <a:r>
              <a:rPr lang="en-US" i="1" baseline="-25000" dirty="0" err="1"/>
              <a:t>n</a:t>
            </a:r>
            <a:r>
              <a:rPr lang="en-US" baseline="-25000" dirty="0"/>
              <a:t> </a:t>
            </a:r>
            <a:r>
              <a:rPr lang="en-US" dirty="0"/>
              <a:t>s</a:t>
            </a:r>
            <a:r>
              <a:rPr lang="es-ES" dirty="0" err="1"/>
              <a:t>atisface</a:t>
            </a:r>
            <a:r>
              <a:rPr lang="es-ES" dirty="0"/>
              <a:t> la siguiente relación de recurrencia</a:t>
            </a:r>
            <a:r>
              <a:rPr lang="en-US" dirty="0"/>
              <a:t>:</a:t>
            </a:r>
          </a:p>
          <a:p>
            <a:pPr>
              <a:buNone/>
            </a:pPr>
            <a:r>
              <a:rPr lang="en-US" i="1" dirty="0"/>
              <a:t>              </a:t>
            </a:r>
            <a:r>
              <a:rPr lang="en-US" i="1" dirty="0" err="1"/>
              <a:t>P</a:t>
            </a:r>
            <a:r>
              <a:rPr lang="en-US" i="1" baseline="-25000" dirty="0" err="1"/>
              <a:t>n</a:t>
            </a:r>
            <a:r>
              <a:rPr lang="en-US" i="1" dirty="0"/>
              <a:t> = P</a:t>
            </a:r>
            <a:r>
              <a:rPr lang="en-US" i="1" baseline="-25000" dirty="0"/>
              <a:t>n-1</a:t>
            </a:r>
            <a:r>
              <a:rPr lang="en-US" i="1" dirty="0"/>
              <a:t> + </a:t>
            </a:r>
            <a:r>
              <a:rPr lang="en-US" dirty="0">
                <a:latin typeface="Cambria Math" pitchFamily="18" charset="0"/>
                <a:ea typeface="Cambria Math" pitchFamily="18" charset="0"/>
              </a:rPr>
              <a:t>0.11</a:t>
            </a:r>
            <a:r>
              <a:rPr lang="en-US" i="1" dirty="0"/>
              <a:t>P</a:t>
            </a:r>
            <a:r>
              <a:rPr lang="en-US" i="1" baseline="-25000" dirty="0"/>
              <a:t>n-1</a:t>
            </a:r>
            <a:r>
              <a:rPr lang="en-US" i="1" dirty="0"/>
              <a:t> = </a:t>
            </a:r>
            <a:r>
              <a:rPr lang="en-US" dirty="0"/>
              <a:t>(</a:t>
            </a:r>
            <a:r>
              <a:rPr lang="en-US" dirty="0">
                <a:latin typeface="Cambria Math" pitchFamily="18" charset="0"/>
                <a:ea typeface="Cambria Math" pitchFamily="18" charset="0"/>
              </a:rPr>
              <a:t>1.11</a:t>
            </a:r>
            <a:r>
              <a:rPr lang="en-US" dirty="0"/>
              <a:t>) </a:t>
            </a:r>
            <a:r>
              <a:rPr lang="en-US" i="1" dirty="0"/>
              <a:t>P</a:t>
            </a:r>
            <a:r>
              <a:rPr lang="en-US" i="1" baseline="-25000" dirty="0"/>
              <a:t>n-1</a:t>
            </a:r>
            <a:r>
              <a:rPr lang="en-US" dirty="0"/>
              <a:t> </a:t>
            </a:r>
          </a:p>
          <a:p>
            <a:pPr>
              <a:buNone/>
            </a:pPr>
            <a:r>
              <a:rPr lang="en-US" dirty="0"/>
              <a:t>      </a:t>
            </a:r>
            <a:r>
              <a:rPr lang="es-ES" dirty="0"/>
              <a:t>con la condición inicial </a:t>
            </a:r>
            <a:r>
              <a:rPr lang="en-US" dirty="0"/>
              <a:t>   </a:t>
            </a:r>
            <a:r>
              <a:rPr lang="en-US" i="1" dirty="0"/>
              <a:t>P</a:t>
            </a:r>
            <a:r>
              <a:rPr lang="en-US" baseline="-25000" dirty="0"/>
              <a:t>0  </a:t>
            </a:r>
            <a:r>
              <a:rPr lang="en-US" dirty="0"/>
              <a:t> = </a:t>
            </a:r>
            <a:r>
              <a:rPr lang="en-US" dirty="0">
                <a:latin typeface="Cambria Math" pitchFamily="18" charset="0"/>
                <a:ea typeface="Cambria Math" pitchFamily="18" charset="0"/>
              </a:rPr>
              <a:t>10,000</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Aplicación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a:t>        </a:t>
            </a:r>
            <a:r>
              <a:rPr lang="en-US" i="1" dirty="0" err="1"/>
              <a:t>P</a:t>
            </a:r>
            <a:r>
              <a:rPr lang="en-US" i="1" baseline="-25000" dirty="0" err="1"/>
              <a:t>n</a:t>
            </a:r>
            <a:r>
              <a:rPr lang="en-US" i="1" dirty="0"/>
              <a:t> = P</a:t>
            </a:r>
            <a:r>
              <a:rPr lang="en-US" i="1" baseline="-25000" dirty="0"/>
              <a:t>n-1</a:t>
            </a:r>
            <a:r>
              <a:rPr lang="en-US" i="1" dirty="0"/>
              <a:t> + </a:t>
            </a:r>
            <a:r>
              <a:rPr lang="en-US" dirty="0">
                <a:latin typeface="Cambria Math" pitchFamily="18" charset="0"/>
                <a:ea typeface="Cambria Math" pitchFamily="18" charset="0"/>
              </a:rPr>
              <a:t>0.11</a:t>
            </a:r>
            <a:r>
              <a:rPr lang="en-US" i="1" dirty="0"/>
              <a:t>P</a:t>
            </a:r>
            <a:r>
              <a:rPr lang="en-US" i="1" baseline="-25000" dirty="0"/>
              <a:t>n-1</a:t>
            </a:r>
            <a:r>
              <a:rPr lang="en-US" i="1" dirty="0"/>
              <a:t> = </a:t>
            </a:r>
            <a:r>
              <a:rPr lang="en-US" dirty="0"/>
              <a:t>(</a:t>
            </a:r>
            <a:r>
              <a:rPr lang="en-US" dirty="0">
                <a:latin typeface="Cambria Math" pitchFamily="18" charset="0"/>
                <a:ea typeface="Cambria Math" pitchFamily="18" charset="0"/>
              </a:rPr>
              <a:t>1.11</a:t>
            </a:r>
            <a:r>
              <a:rPr lang="en-US" dirty="0"/>
              <a:t>) </a:t>
            </a:r>
            <a:r>
              <a:rPr lang="en-US" i="1" dirty="0"/>
              <a:t>P</a:t>
            </a:r>
            <a:r>
              <a:rPr lang="en-US" i="1" baseline="-25000" dirty="0"/>
              <a:t>n-1</a:t>
            </a:r>
            <a:r>
              <a:rPr lang="en-US" dirty="0"/>
              <a:t> </a:t>
            </a:r>
          </a:p>
          <a:p>
            <a:pPr>
              <a:buNone/>
            </a:pPr>
            <a:r>
              <a:rPr lang="en-US" dirty="0"/>
              <a:t>                         </a:t>
            </a:r>
            <a:r>
              <a:rPr lang="es-ES" dirty="0"/>
              <a:t>Con la condición inicial </a:t>
            </a:r>
            <a:r>
              <a:rPr lang="en-US" dirty="0"/>
              <a:t>  </a:t>
            </a:r>
            <a:r>
              <a:rPr lang="en-US" i="1" dirty="0"/>
              <a:t>P</a:t>
            </a:r>
            <a:r>
              <a:rPr lang="en-US" baseline="-25000" dirty="0"/>
              <a:t>0  </a:t>
            </a:r>
            <a:r>
              <a:rPr lang="en-US" dirty="0"/>
              <a:t> = </a:t>
            </a:r>
            <a:r>
              <a:rPr lang="en-US" dirty="0">
                <a:latin typeface="Cambria Math" pitchFamily="18" charset="0"/>
                <a:ea typeface="Cambria Math" pitchFamily="18" charset="0"/>
              </a:rPr>
              <a:t>10,000</a:t>
            </a:r>
            <a:endParaRPr lang="en-US" i="1" dirty="0"/>
          </a:p>
          <a:p>
            <a:pPr>
              <a:buNone/>
            </a:pPr>
            <a:r>
              <a:rPr lang="en-US" b="1" dirty="0"/>
              <a:t>S</a:t>
            </a:r>
            <a:r>
              <a:rPr lang="es-ES" b="1" dirty="0" err="1"/>
              <a:t>olución</a:t>
            </a:r>
            <a:r>
              <a:rPr lang="es-ES" b="1" dirty="0"/>
              <a:t> </a:t>
            </a:r>
            <a:r>
              <a:rPr lang="en-US" dirty="0"/>
              <a:t>: </a:t>
            </a:r>
            <a:r>
              <a:rPr lang="es-ES" dirty="0"/>
              <a:t>Sustitución hacia adelante.</a:t>
            </a:r>
            <a:endParaRPr lang="en-US" dirty="0"/>
          </a:p>
          <a:p>
            <a:pPr>
              <a:buNone/>
            </a:pPr>
            <a:r>
              <a:rPr lang="en-US" dirty="0"/>
              <a:t> </a:t>
            </a:r>
            <a:r>
              <a:rPr lang="en-US" i="1" dirty="0"/>
              <a:t>P</a:t>
            </a:r>
            <a:r>
              <a:rPr lang="en-US" baseline="-25000" dirty="0"/>
              <a:t>1</a:t>
            </a:r>
            <a:r>
              <a:rPr lang="en-US" dirty="0"/>
              <a:t>  = (</a:t>
            </a:r>
            <a:r>
              <a:rPr lang="en-US" dirty="0">
                <a:latin typeface="Cambria Math" pitchFamily="18" charset="0"/>
                <a:ea typeface="Cambria Math" pitchFamily="18" charset="0"/>
              </a:rPr>
              <a:t>1.11</a:t>
            </a:r>
            <a:r>
              <a:rPr lang="en-US" dirty="0"/>
              <a:t>)</a:t>
            </a:r>
            <a:r>
              <a:rPr lang="en-US" i="1" dirty="0"/>
              <a:t>P</a:t>
            </a:r>
            <a:r>
              <a:rPr lang="en-US" baseline="-25000" dirty="0"/>
              <a:t>0</a:t>
            </a:r>
            <a:r>
              <a:rPr lang="en-US" dirty="0"/>
              <a:t> </a:t>
            </a:r>
          </a:p>
          <a:p>
            <a:pPr>
              <a:buNone/>
            </a:pPr>
            <a:r>
              <a:rPr lang="en-US" dirty="0"/>
              <a:t> </a:t>
            </a:r>
            <a:r>
              <a:rPr lang="en-US" i="1" dirty="0"/>
              <a:t>P</a:t>
            </a:r>
            <a:r>
              <a:rPr lang="en-US" baseline="-25000" dirty="0"/>
              <a:t>2</a:t>
            </a:r>
            <a:r>
              <a:rPr lang="en-US" dirty="0"/>
              <a:t>  = (</a:t>
            </a:r>
            <a:r>
              <a:rPr lang="en-US" dirty="0">
                <a:latin typeface="Cambria Math" pitchFamily="18" charset="0"/>
                <a:ea typeface="Cambria Math" pitchFamily="18" charset="0"/>
              </a:rPr>
              <a:t>1.11</a:t>
            </a:r>
            <a:r>
              <a:rPr lang="en-US" dirty="0"/>
              <a:t>)</a:t>
            </a:r>
            <a:r>
              <a:rPr lang="en-US" i="1" dirty="0"/>
              <a:t>P</a:t>
            </a:r>
            <a:r>
              <a:rPr lang="en-US" baseline="-25000" dirty="0"/>
              <a:t>1 </a:t>
            </a:r>
            <a:r>
              <a:rPr lang="en-US" dirty="0"/>
              <a:t>= (</a:t>
            </a:r>
            <a:r>
              <a:rPr lang="en-US" dirty="0">
                <a:latin typeface="Cambria Math" pitchFamily="18" charset="0"/>
                <a:ea typeface="Cambria Math" pitchFamily="18" charset="0"/>
              </a:rPr>
              <a:t>1.11</a:t>
            </a:r>
            <a:r>
              <a:rPr lang="en-US" dirty="0"/>
              <a:t>)</a:t>
            </a:r>
            <a:r>
              <a:rPr lang="en-US" baseline="30000" dirty="0"/>
              <a:t>2</a:t>
            </a:r>
            <a:r>
              <a:rPr lang="en-US" i="1" dirty="0"/>
              <a:t>P</a:t>
            </a:r>
            <a:r>
              <a:rPr lang="en-US" baseline="-25000" dirty="0"/>
              <a:t>0</a:t>
            </a:r>
            <a:r>
              <a:rPr lang="en-US" dirty="0"/>
              <a:t> </a:t>
            </a:r>
          </a:p>
          <a:p>
            <a:pPr>
              <a:buNone/>
            </a:pPr>
            <a:r>
              <a:rPr lang="en-US" dirty="0"/>
              <a:t> </a:t>
            </a:r>
            <a:r>
              <a:rPr lang="en-US" i="1" dirty="0"/>
              <a:t>P</a:t>
            </a:r>
            <a:r>
              <a:rPr lang="en-US" baseline="-25000" dirty="0"/>
              <a:t>3</a:t>
            </a:r>
            <a:r>
              <a:rPr lang="en-US" dirty="0"/>
              <a:t>  = (</a:t>
            </a:r>
            <a:r>
              <a:rPr lang="en-US" dirty="0">
                <a:latin typeface="Cambria Math" pitchFamily="18" charset="0"/>
                <a:ea typeface="Cambria Math" pitchFamily="18" charset="0"/>
              </a:rPr>
              <a:t>1.11</a:t>
            </a:r>
            <a:r>
              <a:rPr lang="en-US" dirty="0"/>
              <a:t>)</a:t>
            </a:r>
            <a:r>
              <a:rPr lang="en-US" i="1" dirty="0"/>
              <a:t>P</a:t>
            </a:r>
            <a:r>
              <a:rPr lang="en-US" baseline="-25000" dirty="0"/>
              <a:t>2 </a:t>
            </a:r>
            <a:r>
              <a:rPr lang="en-US" dirty="0"/>
              <a:t>= (</a:t>
            </a:r>
            <a:r>
              <a:rPr lang="en-US" dirty="0">
                <a:latin typeface="Cambria Math" pitchFamily="18" charset="0"/>
                <a:ea typeface="Cambria Math" pitchFamily="18" charset="0"/>
              </a:rPr>
              <a:t>1.11</a:t>
            </a:r>
            <a:r>
              <a:rPr lang="en-US" dirty="0"/>
              <a:t>)</a:t>
            </a:r>
            <a:r>
              <a:rPr lang="en-US" baseline="30000" dirty="0"/>
              <a:t>3</a:t>
            </a:r>
            <a:r>
              <a:rPr lang="en-US" i="1" dirty="0"/>
              <a:t>P</a:t>
            </a:r>
            <a:r>
              <a:rPr lang="en-US" baseline="-25000" dirty="0"/>
              <a:t>0</a:t>
            </a:r>
            <a:r>
              <a:rPr lang="en-US" dirty="0"/>
              <a:t> </a:t>
            </a:r>
          </a:p>
          <a:p>
            <a:pPr>
              <a:buNone/>
            </a:pPr>
            <a:r>
              <a:rPr lang="en-US" dirty="0"/>
              <a:t>                  :</a:t>
            </a:r>
          </a:p>
          <a:p>
            <a:pPr>
              <a:buNone/>
            </a:pPr>
            <a:r>
              <a:rPr lang="en-US" dirty="0"/>
              <a:t> </a:t>
            </a:r>
            <a:r>
              <a:rPr lang="en-US" i="1" dirty="0" err="1"/>
              <a:t>P</a:t>
            </a:r>
            <a:r>
              <a:rPr lang="en-US" i="1" baseline="-25000" dirty="0" err="1"/>
              <a:t>n</a:t>
            </a:r>
            <a:r>
              <a:rPr lang="en-US" dirty="0"/>
              <a:t> = (</a:t>
            </a:r>
            <a:r>
              <a:rPr lang="en-US" dirty="0">
                <a:latin typeface="Cambria Math" pitchFamily="18" charset="0"/>
                <a:ea typeface="Cambria Math" pitchFamily="18" charset="0"/>
              </a:rPr>
              <a:t>1.11</a:t>
            </a:r>
            <a:r>
              <a:rPr lang="en-US" dirty="0"/>
              <a:t>)</a:t>
            </a:r>
            <a:r>
              <a:rPr lang="en-US" i="1" dirty="0"/>
              <a:t>P</a:t>
            </a:r>
            <a:r>
              <a:rPr lang="en-US" i="1" baseline="-25000" dirty="0"/>
              <a:t>n</a:t>
            </a:r>
            <a:r>
              <a:rPr lang="en-US" baseline="-25000" dirty="0"/>
              <a:t>-1 </a:t>
            </a:r>
            <a:r>
              <a:rPr lang="en-US" dirty="0"/>
              <a:t>= (</a:t>
            </a:r>
            <a:r>
              <a:rPr lang="en-US" dirty="0">
                <a:latin typeface="Cambria Math" pitchFamily="18" charset="0"/>
                <a:ea typeface="Cambria Math" pitchFamily="18" charset="0"/>
              </a:rPr>
              <a:t>1.11</a:t>
            </a:r>
            <a:r>
              <a:rPr lang="en-US" dirty="0"/>
              <a:t>)</a:t>
            </a:r>
            <a:r>
              <a:rPr lang="en-US" i="1" baseline="30000" dirty="0"/>
              <a:t>n</a:t>
            </a:r>
            <a:r>
              <a:rPr lang="en-US" dirty="0"/>
              <a:t>P</a:t>
            </a:r>
            <a:r>
              <a:rPr lang="en-US" baseline="-25000" dirty="0"/>
              <a:t>0</a:t>
            </a:r>
            <a:r>
              <a:rPr lang="en-US" dirty="0"/>
              <a:t>    =     (</a:t>
            </a:r>
            <a:r>
              <a:rPr lang="en-US" dirty="0">
                <a:latin typeface="Cambria Math" pitchFamily="18" charset="0"/>
                <a:ea typeface="Cambria Math" pitchFamily="18" charset="0"/>
              </a:rPr>
              <a:t>1.11</a:t>
            </a:r>
            <a:r>
              <a:rPr lang="en-US" dirty="0"/>
              <a:t>)</a:t>
            </a:r>
            <a:r>
              <a:rPr lang="en-US" i="1" baseline="30000" dirty="0"/>
              <a:t>n</a:t>
            </a:r>
            <a:r>
              <a:rPr lang="en-US" dirty="0"/>
              <a:t> </a:t>
            </a:r>
            <a:r>
              <a:rPr lang="en-US" dirty="0">
                <a:latin typeface="Cambria Math" pitchFamily="18" charset="0"/>
                <a:ea typeface="Cambria Math" pitchFamily="18" charset="0"/>
              </a:rPr>
              <a:t>10,000</a:t>
            </a:r>
          </a:p>
          <a:p>
            <a:pPr>
              <a:buNone/>
            </a:pPr>
            <a:r>
              <a:rPr lang="en-US" dirty="0"/>
              <a:t> </a:t>
            </a:r>
            <a:r>
              <a:rPr lang="en-US" i="1" dirty="0" err="1"/>
              <a:t>P</a:t>
            </a:r>
            <a:r>
              <a:rPr lang="en-US" i="1" baseline="-25000" dirty="0" err="1"/>
              <a:t>n</a:t>
            </a:r>
            <a:r>
              <a:rPr lang="en-US" dirty="0"/>
              <a:t> = (</a:t>
            </a:r>
            <a:r>
              <a:rPr lang="en-US" dirty="0">
                <a:latin typeface="Cambria Math" pitchFamily="18" charset="0"/>
                <a:ea typeface="Cambria Math" pitchFamily="18" charset="0"/>
              </a:rPr>
              <a:t>1.11</a:t>
            </a:r>
            <a:r>
              <a:rPr lang="en-US" dirty="0"/>
              <a:t>)</a:t>
            </a:r>
            <a:r>
              <a:rPr lang="en-US" i="1" baseline="30000" dirty="0"/>
              <a:t>n</a:t>
            </a:r>
            <a:r>
              <a:rPr lang="en-US" dirty="0"/>
              <a:t> </a:t>
            </a:r>
            <a:r>
              <a:rPr lang="en-US" dirty="0">
                <a:latin typeface="Cambria Math" pitchFamily="18" charset="0"/>
                <a:ea typeface="Cambria Math" pitchFamily="18" charset="0"/>
              </a:rPr>
              <a:t>10,000</a:t>
            </a:r>
            <a:r>
              <a:rPr lang="en-US" dirty="0"/>
              <a:t> (</a:t>
            </a:r>
            <a:r>
              <a:rPr lang="en-US" sz="2200" dirty="0"/>
              <a:t>se </a:t>
            </a:r>
            <a:r>
              <a:rPr lang="en-US" sz="2200" dirty="0" err="1"/>
              <a:t>puede</a:t>
            </a:r>
            <a:r>
              <a:rPr lang="en-US" sz="2200" dirty="0"/>
              <a:t> </a:t>
            </a:r>
            <a:r>
              <a:rPr lang="en-US" sz="2200" dirty="0" err="1"/>
              <a:t>demostrar</a:t>
            </a:r>
            <a:r>
              <a:rPr lang="en-US" sz="2200" dirty="0"/>
              <a:t> por </a:t>
            </a:r>
            <a:r>
              <a:rPr lang="en-US" sz="2200" dirty="0" err="1"/>
              <a:t>inducción</a:t>
            </a:r>
            <a:r>
              <a:rPr lang="en-US" dirty="0"/>
              <a:t>)</a:t>
            </a:r>
          </a:p>
          <a:p>
            <a:pPr>
              <a:buNone/>
            </a:pPr>
            <a:r>
              <a:rPr lang="en-US" dirty="0"/>
              <a:t> </a:t>
            </a:r>
            <a:r>
              <a:rPr lang="en-US" i="1" dirty="0"/>
              <a:t>P</a:t>
            </a:r>
            <a:r>
              <a:rPr lang="en-US" baseline="-25000" dirty="0"/>
              <a:t>30</a:t>
            </a:r>
            <a:r>
              <a:rPr lang="en-US" dirty="0"/>
              <a:t> = (</a:t>
            </a:r>
            <a:r>
              <a:rPr lang="en-US" dirty="0">
                <a:latin typeface="Cambria Math" pitchFamily="18" charset="0"/>
                <a:ea typeface="Cambria Math" pitchFamily="18" charset="0"/>
              </a:rPr>
              <a:t>1.11</a:t>
            </a:r>
            <a:r>
              <a:rPr lang="en-US" dirty="0"/>
              <a:t>)</a:t>
            </a:r>
            <a:r>
              <a:rPr lang="en-US" baseline="30000" dirty="0"/>
              <a:t>30</a:t>
            </a:r>
            <a:r>
              <a:rPr lang="en-US" dirty="0"/>
              <a:t> </a:t>
            </a:r>
            <a:r>
              <a:rPr lang="en-US" dirty="0">
                <a:latin typeface="Cambria Math" pitchFamily="18" charset="0"/>
                <a:ea typeface="Cambria Math" pitchFamily="18" charset="0"/>
              </a:rPr>
              <a:t>10,000</a:t>
            </a:r>
            <a:r>
              <a:rPr lang="en-US" dirty="0"/>
              <a:t> = $</a:t>
            </a:r>
            <a:r>
              <a:rPr lang="en-US" dirty="0">
                <a:latin typeface="Cambria Math" pitchFamily="18" charset="0"/>
                <a:ea typeface="Cambria Math" pitchFamily="18" charset="0"/>
              </a:rPr>
              <a:t>228,992.97</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0}^n ar^j\; =\;  \left\{\begin{array}{ll}\frac{ar^{n+1} -a}{r-1}&amp; r\not= 1\\&#10;(n + 1)a &amp; r = 1\end{array}\right.  $$&#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 r\sum_{j=0}^n ar^j$$&#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k=1}^{n+1} ar^{k}$$&#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left(\sum_{k=0}^n ar^{k}\right) + (ar^{n + 1} -a)$$&#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ar^{n + 1} -a)$$&#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S_n + (ar^{n + 1} -a)$$&#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frac{ar^{n + 1} -a}{r -1}$$&#10;\end{document}"/>
  <p:tag name="IGUANATEXSIZE" val="1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 = \sum_{j = 0}^{n}a = (n + 1)a$$&#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10;$r_1 = 0.d_{11}d_{12}d_{13}d_{14}d_{15}d_{16}\ldots$\\&#10;$r_2 = 0.d_{21}d_{22}d_{23}d_{24}d_{25}d_{26}\ldots$\\&#10;$r_3 = 0.d_{31}d_{32}d_{33}d_{34}d_{35}d_{36}\ldots$\\&#10;\hspace{.5cm}$\vdots$&#10;\end{tabular}&#10;\end{document}"/>
  <p:tag name="IGUANATEXSIZE" val="1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 = .r_1r_2r_3r_4\ldots$&#10;\end{document}"/>
  <p:tag name="IGUANATEXSIZE" val="1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i = 3\; \mbox{if}\; d_{ii} \not= 3 \;\; \mbox{and}\;\; r_i = 4\; \mbox{if}\; d_{ii} = 3$&#10;\end{document}"/>
  <p:tag name="IGUANATEXSIZE" val="1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34344</TotalTime>
  <Words>2637</Words>
  <Application>Microsoft Office PowerPoint</Application>
  <PresentationFormat>Presentación en pantalla (4:3)</PresentationFormat>
  <Paragraphs>231</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Calibri</vt:lpstr>
      <vt:lpstr>Constantia</vt:lpstr>
      <vt:lpstr>Wingdings 2</vt:lpstr>
      <vt:lpstr>Cambria Math</vt:lpstr>
      <vt:lpstr>Flow</vt:lpstr>
      <vt:lpstr>Recurrencias</vt:lpstr>
      <vt:lpstr> Recurrencias</vt:lpstr>
      <vt:lpstr>Recurrencias</vt:lpstr>
      <vt:lpstr>Sucesión de Fibonacci</vt:lpstr>
      <vt:lpstr>Resolver recurrencias</vt:lpstr>
      <vt:lpstr>Solución iterativa. Ejemplo</vt:lpstr>
      <vt:lpstr>Solución iterativa. Ejemplo.</vt:lpstr>
      <vt:lpstr>Aplicación a finanzas</vt:lpstr>
      <vt:lpstr>Aplicación</vt:lpstr>
      <vt:lpstr>Sucesiones con enteros</vt:lpstr>
      <vt:lpstr> Sucesiones con enteros</vt:lpstr>
      <vt:lpstr>Algunas sucesiones</vt:lpstr>
      <vt:lpstr>Adivinando el término general </vt:lpstr>
      <vt:lpstr>Sumas</vt:lpstr>
      <vt:lpstr>Sumas</vt:lpstr>
      <vt:lpstr>Productos</vt:lpstr>
      <vt:lpstr>Series Geométricas</vt:lpstr>
      <vt:lpstr>Series Geométricas</vt:lpstr>
      <vt:lpstr>Formulario </vt:lpstr>
      <vt:lpstr>Cardinal de un conjunto</vt:lpstr>
      <vt:lpstr>Cardinal</vt:lpstr>
      <vt:lpstr>Cardinal </vt:lpstr>
      <vt:lpstr>Demostrar que un conjunto es numerable </vt:lpstr>
      <vt:lpstr>El Gran Hotel de Hilbert</vt:lpstr>
      <vt:lpstr>Conjuntos numerables</vt:lpstr>
      <vt:lpstr>Conjuntos numerables</vt:lpstr>
      <vt:lpstr>El conjunto de los números racionales positivos es numerable </vt:lpstr>
      <vt:lpstr>El conjunto de los números racionales positivos es numerable </vt:lpstr>
      <vt:lpstr>Cadenas</vt:lpstr>
      <vt:lpstr>El conjunto de todos los programas  Java es numerable.</vt:lpstr>
      <vt:lpstr>El conjunto de los reales es no numerable</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Elvira Muñoz García</cp:lastModifiedBy>
  <cp:revision>2063</cp:revision>
  <dcterms:created xsi:type="dcterms:W3CDTF">2011-03-27T19:09:13Z</dcterms:created>
  <dcterms:modified xsi:type="dcterms:W3CDTF">2021-03-31T09:46:25Z</dcterms:modified>
</cp:coreProperties>
</file>